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429" r:id="rId2"/>
    <p:sldId id="434" r:id="rId3"/>
    <p:sldId id="438" r:id="rId4"/>
    <p:sldId id="440" r:id="rId5"/>
    <p:sldId id="318" r:id="rId6"/>
    <p:sldId id="439" r:id="rId7"/>
    <p:sldId id="441" r:id="rId8"/>
    <p:sldId id="442" r:id="rId9"/>
    <p:sldId id="443" r:id="rId10"/>
    <p:sldId id="444" r:id="rId11"/>
    <p:sldId id="445" r:id="rId12"/>
    <p:sldId id="446" r:id="rId13"/>
    <p:sldId id="447" r:id="rId14"/>
    <p:sldId id="448" r:id="rId15"/>
    <p:sldId id="449" r:id="rId16"/>
    <p:sldId id="450" r:id="rId17"/>
    <p:sldId id="451" r:id="rId18"/>
    <p:sldId id="452" r:id="rId19"/>
    <p:sldId id="453" r:id="rId20"/>
    <p:sldId id="454" r:id="rId21"/>
    <p:sldId id="455" r:id="rId22"/>
    <p:sldId id="456" r:id="rId23"/>
    <p:sldId id="426" r:id="rId24"/>
  </p:sldIdLst>
  <p:sldSz cx="9144000" cy="5143500" type="screen16x9"/>
  <p:notesSz cx="68580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60" userDrawn="1">
          <p15:clr>
            <a:srgbClr val="A4A3A4"/>
          </p15:clr>
        </p15:guide>
        <p15:guide id="2" pos="19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BF78"/>
    <a:srgbClr val="AE0922"/>
    <a:srgbClr val="9CBFA1"/>
    <a:srgbClr val="692886"/>
    <a:srgbClr val="CB7F53"/>
    <a:srgbClr val="EB4E4B"/>
    <a:srgbClr val="90B1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37"/>
    <p:restoredTop sz="45580" autoAdjust="0"/>
  </p:normalViewPr>
  <p:slideViewPr>
    <p:cSldViewPr snapToGrid="0" snapToObjects="1" showGuides="1">
      <p:cViewPr>
        <p:scale>
          <a:sx n="168" d="100"/>
          <a:sy n="168" d="100"/>
        </p:scale>
        <p:origin x="928" y="144"/>
      </p:cViewPr>
      <p:guideLst>
        <p:guide orient="horz" pos="3060"/>
        <p:guide pos="19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344"/>
    </p:cViewPr>
  </p:sorterViewPr>
  <p:notesViewPr>
    <p:cSldViewPr snapToGrid="0" snapToObjects="1" showGuides="1">
      <p:cViewPr varScale="1">
        <p:scale>
          <a:sx n="127" d="100"/>
          <a:sy n="127" d="100"/>
        </p:scale>
        <p:origin x="4248" y="208"/>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246A719E-B6CE-FA48-AADE-C988336FD331}" type="datetimeFigureOut">
              <a:rPr lang="en-US" smtClean="0"/>
              <a:t>2/14/17</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45071783-479C-2F45-B3A1-7B1A289C8765}" type="slidenum">
              <a:rPr lang="en-US" smtClean="0"/>
              <a:t>‹#›</a:t>
            </a:fld>
            <a:endParaRPr lang="en-US"/>
          </a:p>
        </p:txBody>
      </p:sp>
    </p:spTree>
    <p:extLst>
      <p:ext uri="{BB962C8B-B14F-4D97-AF65-F5344CB8AC3E}">
        <p14:creationId xmlns:p14="http://schemas.microsoft.com/office/powerpoint/2010/main" val="33270782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A73CE104-D1DB-2B45-84CB-2B06ADB44668}" type="datetimeFigureOut">
              <a:rPr lang="en-US" smtClean="0"/>
              <a:t>2/14/17</a:t>
            </a:fld>
            <a:endParaRPr lang="en-US"/>
          </a:p>
        </p:txBody>
      </p:sp>
      <p:sp>
        <p:nvSpPr>
          <p:cNvPr id="4" name="Slide Image Placeholder 3"/>
          <p:cNvSpPr>
            <a:spLocks noGrp="1" noRot="1" noChangeAspect="1"/>
          </p:cNvSpPr>
          <p:nvPr>
            <p:ph type="sldImg" idx="2"/>
          </p:nvPr>
        </p:nvSpPr>
        <p:spPr>
          <a:xfrm>
            <a:off x="330200" y="696913"/>
            <a:ext cx="61976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320A03B8-7400-9140-9D9A-643A15117B4A}" type="slidenum">
              <a:rPr lang="en-US" smtClean="0"/>
              <a:t>‹#›</a:t>
            </a:fld>
            <a:endParaRPr lang="en-US"/>
          </a:p>
        </p:txBody>
      </p:sp>
    </p:spTree>
    <p:extLst>
      <p:ext uri="{BB962C8B-B14F-4D97-AF65-F5344CB8AC3E}">
        <p14:creationId xmlns:p14="http://schemas.microsoft.com/office/powerpoint/2010/main" val="45769833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1106BD2-0A0B-024E-93BC-FDEA35C2378D}" type="slidenum">
              <a:rPr lang="en-US" smtClean="0"/>
              <a:t>1</a:t>
            </a:fld>
            <a:endParaRPr lang="en-US"/>
          </a:p>
        </p:txBody>
      </p:sp>
    </p:spTree>
    <p:extLst>
      <p:ext uri="{BB962C8B-B14F-4D97-AF65-F5344CB8AC3E}">
        <p14:creationId xmlns:p14="http://schemas.microsoft.com/office/powerpoint/2010/main" val="628442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smaller digested particles are perfectly suited for absorption into the bloodstream or liver, where they can be transported to the cells of the body to be utilized as fuel/energy. </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11</a:t>
            </a:fld>
            <a:endParaRPr lang="en-US"/>
          </a:p>
        </p:txBody>
      </p:sp>
    </p:spTree>
    <p:extLst>
      <p:ext uri="{BB962C8B-B14F-4D97-AF65-F5344CB8AC3E}">
        <p14:creationId xmlns:p14="http://schemas.microsoft.com/office/powerpoint/2010/main" val="482722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Metabolism</a:t>
            </a:r>
            <a:r>
              <a:rPr lang="en-US" sz="1200" b="0" i="0" kern="1200" baseline="0" dirty="0" smtClean="0">
                <a:solidFill>
                  <a:schemeClr val="tx1"/>
                </a:solidFill>
                <a:effectLst/>
                <a:latin typeface="+mn-lt"/>
                <a:ea typeface="+mn-ea"/>
                <a:cs typeface="+mn-cs"/>
              </a:rPr>
              <a:t> has taken on many different definitions over the years. For the purposes of this presentation, metabolism assists in </a:t>
            </a:r>
            <a:r>
              <a:rPr lang="en-US" sz="1200" b="0" i="0" kern="1200" dirty="0" smtClean="0">
                <a:solidFill>
                  <a:schemeClr val="tx1"/>
                </a:solidFill>
                <a:effectLst/>
                <a:latin typeface="+mn-lt"/>
                <a:ea typeface="+mn-ea"/>
                <a:cs typeface="+mn-cs"/>
              </a:rPr>
              <a:t>the conversion of food</a:t>
            </a:r>
            <a:r>
              <a:rPr lang="en-US" sz="1200" b="0" i="0" kern="1200" baseline="0" dirty="0" smtClean="0">
                <a:solidFill>
                  <a:schemeClr val="tx1"/>
                </a:solidFill>
                <a:effectLst/>
                <a:latin typeface="+mn-lt"/>
                <a:ea typeface="+mn-ea"/>
                <a:cs typeface="+mn-cs"/>
              </a:rPr>
              <a:t> (f</a:t>
            </a:r>
            <a:r>
              <a:rPr lang="en-US" sz="1200" b="0" i="0" kern="1200" dirty="0" smtClean="0">
                <a:solidFill>
                  <a:schemeClr val="tx1"/>
                </a:solidFill>
                <a:effectLst/>
                <a:latin typeface="+mn-lt"/>
                <a:ea typeface="+mn-ea"/>
                <a:cs typeface="+mn-cs"/>
              </a:rPr>
              <a:t>uel) to energy</a:t>
            </a:r>
            <a:r>
              <a:rPr lang="en-US" sz="1200" b="0" i="0" kern="1200" baseline="0" dirty="0" smtClean="0">
                <a:solidFill>
                  <a:schemeClr val="tx1"/>
                </a:solidFill>
                <a:effectLst/>
                <a:latin typeface="+mn-lt"/>
                <a:ea typeface="+mn-ea"/>
                <a:cs typeface="+mn-cs"/>
              </a:rPr>
              <a:t> that helps </a:t>
            </a:r>
            <a:r>
              <a:rPr lang="en-US" sz="1200" b="0" i="0" kern="1200" dirty="0" smtClean="0">
                <a:solidFill>
                  <a:schemeClr val="tx1"/>
                </a:solidFill>
                <a:effectLst/>
                <a:latin typeface="+mn-lt"/>
                <a:ea typeface="+mn-ea"/>
                <a:cs typeface="+mn-cs"/>
              </a:rPr>
              <a:t>run cellular processes,</a:t>
            </a:r>
            <a:r>
              <a:rPr lang="en-US" sz="1200" b="0" i="0" kern="1200" baseline="0" dirty="0" smtClean="0">
                <a:solidFill>
                  <a:schemeClr val="tx1"/>
                </a:solidFill>
                <a:effectLst/>
                <a:latin typeface="+mn-lt"/>
                <a:ea typeface="+mn-ea"/>
                <a:cs typeface="+mn-cs"/>
              </a:rPr>
              <a:t> build new molecules as well as eliminate wastes. </a:t>
            </a:r>
            <a:r>
              <a:rPr lang="en-US" sz="1200" b="0" i="0" kern="1200" dirty="0" smtClean="0">
                <a:solidFill>
                  <a:schemeClr val="tx1"/>
                </a:solidFill>
                <a:effectLst/>
                <a:latin typeface="+mn-lt"/>
                <a:ea typeface="+mn-ea"/>
                <a:cs typeface="+mn-cs"/>
              </a:rPr>
              <a:t>All of these metabolic reactions allow humans and animals to grow and reproduce, maintain structure and respond to the environment. When people refer</a:t>
            </a:r>
            <a:r>
              <a:rPr lang="en-US" sz="1200" b="0" i="0" kern="1200" baseline="0" dirty="0" smtClean="0">
                <a:solidFill>
                  <a:schemeClr val="tx1"/>
                </a:solidFill>
                <a:effectLst/>
                <a:latin typeface="+mn-lt"/>
                <a:ea typeface="+mn-ea"/>
                <a:cs typeface="+mn-cs"/>
              </a:rPr>
              <a:t> to the speed of their metabolism, they are often talking to how fast or slow their body processes (breaks down and builds new components) energy from fuel. </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12</a:t>
            </a:fld>
            <a:endParaRPr lang="en-US"/>
          </a:p>
        </p:txBody>
      </p:sp>
    </p:spTree>
    <p:extLst>
      <p:ext uri="{BB962C8B-B14F-4D97-AF65-F5344CB8AC3E}">
        <p14:creationId xmlns:p14="http://schemas.microsoft.com/office/powerpoint/2010/main" val="21023154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Once the body</a:t>
            </a:r>
            <a:r>
              <a:rPr lang="en-US" sz="1200" b="0" i="0" kern="1200" baseline="0" dirty="0" smtClean="0">
                <a:solidFill>
                  <a:schemeClr val="tx1"/>
                </a:solidFill>
                <a:effectLst/>
                <a:latin typeface="+mn-lt"/>
                <a:ea typeface="+mn-ea"/>
                <a:cs typeface="+mn-cs"/>
              </a:rPr>
              <a:t> has absorbed nutrients and water from the food that we eat, the leftover “waste” travels through the GI tract to be excreted from the body. </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13</a:t>
            </a:fld>
            <a:endParaRPr lang="en-US"/>
          </a:p>
        </p:txBody>
      </p:sp>
    </p:spTree>
    <p:extLst>
      <p:ext uri="{BB962C8B-B14F-4D97-AF65-F5344CB8AC3E}">
        <p14:creationId xmlns:p14="http://schemas.microsoft.com/office/powerpoint/2010/main" val="1492478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a:t>
            </a:r>
            <a:r>
              <a:rPr lang="en-US" baseline="0" dirty="0" smtClean="0"/>
              <a:t> is described as a general response of the body to any harmful stimulus. As we know, stress has a biologic effect on our bodies that we have come to know as “fight or flight.” </a:t>
            </a:r>
            <a:r>
              <a:rPr lang="en-US" sz="1200" b="0" i="0" kern="1200" dirty="0" smtClean="0">
                <a:solidFill>
                  <a:schemeClr val="tx1"/>
                </a:solidFill>
                <a:effectLst/>
                <a:latin typeface="+mn-lt"/>
                <a:ea typeface="+mn-ea"/>
                <a:cs typeface="+mn-cs"/>
              </a:rPr>
              <a:t>When a person’s stress triggers the fight-or-flight response, digestion slows or even stops so that the body can turn all energy to the perceived threat. With</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less severe or acute stress,</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the digestive process may slow or be temporarily disrupted, causing abdominal pain and other symptoms of functional gastrointestinal disorders. This relationship can also be reversed</a:t>
            </a:r>
            <a:r>
              <a:rPr lang="en-US" sz="1200" b="0" i="0" kern="1200" baseline="0" dirty="0" smtClean="0">
                <a:solidFill>
                  <a:schemeClr val="tx1"/>
                </a:solidFill>
                <a:effectLst/>
                <a:latin typeface="+mn-lt"/>
                <a:ea typeface="+mn-ea"/>
                <a:cs typeface="+mn-cs"/>
              </a:rPr>
              <a:t>;</a:t>
            </a:r>
            <a:r>
              <a:rPr lang="en-US" sz="1200" b="0" i="0" kern="1200" dirty="0" smtClean="0">
                <a:solidFill>
                  <a:schemeClr val="tx1"/>
                </a:solidFill>
                <a:effectLst/>
                <a:latin typeface="+mn-lt"/>
                <a:ea typeface="+mn-ea"/>
                <a:cs typeface="+mn-cs"/>
              </a:rPr>
              <a:t> as one</a:t>
            </a:r>
            <a:r>
              <a:rPr lang="en-US" sz="1200" b="0" i="0" kern="1200" baseline="0" dirty="0" smtClean="0">
                <a:solidFill>
                  <a:schemeClr val="tx1"/>
                </a:solidFill>
                <a:effectLst/>
                <a:latin typeface="+mn-lt"/>
                <a:ea typeface="+mn-ea"/>
                <a:cs typeface="+mn-cs"/>
              </a:rPr>
              <a:t> can imagine </a:t>
            </a:r>
            <a:r>
              <a:rPr lang="en-US" sz="1200" b="0" i="0" kern="1200" dirty="0" smtClean="0">
                <a:solidFill>
                  <a:schemeClr val="tx1"/>
                </a:solidFill>
                <a:effectLst/>
                <a:latin typeface="+mn-lt"/>
                <a:ea typeface="+mn-ea"/>
                <a:cs typeface="+mn-cs"/>
              </a:rPr>
              <a:t>persistent gastrointestinal problems can heighten anxiety and stress.</a:t>
            </a:r>
            <a:r>
              <a:rPr lang="en-US" sz="1200" b="0" i="0" kern="1200" baseline="0" dirty="0" smtClean="0">
                <a:solidFill>
                  <a:schemeClr val="tx1"/>
                </a:solidFill>
                <a:effectLst/>
                <a:latin typeface="+mn-lt"/>
                <a:ea typeface="+mn-ea"/>
                <a:cs typeface="+mn-cs"/>
              </a:rPr>
              <a:t> </a:t>
            </a:r>
          </a:p>
          <a:p>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Maladaptive stress responses negatively</a:t>
            </a:r>
            <a:r>
              <a:rPr lang="en-US" sz="1200" b="0" i="0" kern="1200" baseline="0" dirty="0" smtClean="0">
                <a:solidFill>
                  <a:schemeClr val="tx1"/>
                </a:solidFill>
                <a:effectLst/>
                <a:latin typeface="+mn-lt"/>
                <a:ea typeface="+mn-ea"/>
                <a:cs typeface="+mn-cs"/>
              </a:rPr>
              <a:t> impact all nutrient interactions and</a:t>
            </a:r>
            <a:r>
              <a:rPr lang="en-US" sz="1200" b="0" i="0" kern="1200" dirty="0" smtClean="0">
                <a:solidFill>
                  <a:schemeClr val="tx1"/>
                </a:solidFill>
                <a:effectLst/>
                <a:latin typeface="+mn-lt"/>
                <a:ea typeface="+mn-ea"/>
                <a:cs typeface="+mn-cs"/>
              </a:rPr>
              <a:t> have</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been associated with an array of functional gastrointestinal disorders  as well as affective disorders, autoimmune diseases, and hypertension.</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The relationship between environmental or psychological stress and GI distress</a:t>
            </a:r>
            <a:r>
              <a:rPr lang="en-US" sz="1200" b="0" i="0" kern="1200" baseline="0" dirty="0" smtClean="0">
                <a:solidFill>
                  <a:schemeClr val="tx1"/>
                </a:solidFill>
                <a:effectLst/>
                <a:latin typeface="+mn-lt"/>
                <a:ea typeface="+mn-ea"/>
                <a:cs typeface="+mn-cs"/>
              </a:rPr>
              <a:t> </a:t>
            </a:r>
            <a:r>
              <a:rPr lang="en-US" sz="1200" b="0" i="0" kern="1200" dirty="0" smtClean="0">
                <a:solidFill>
                  <a:schemeClr val="tx1"/>
                </a:solidFill>
                <a:effectLst/>
                <a:latin typeface="+mn-lt"/>
                <a:ea typeface="+mn-ea"/>
                <a:cs typeface="+mn-cs"/>
              </a:rPr>
              <a:t>is complex;</a:t>
            </a:r>
            <a:r>
              <a:rPr lang="en-US" sz="1200" b="0" i="0" kern="1200" baseline="0" dirty="0" smtClean="0">
                <a:solidFill>
                  <a:schemeClr val="tx1"/>
                </a:solidFill>
                <a:effectLst/>
                <a:latin typeface="+mn-lt"/>
                <a:ea typeface="+mn-ea"/>
                <a:cs typeface="+mn-cs"/>
              </a:rPr>
              <a:t> not only can </a:t>
            </a:r>
            <a:r>
              <a:rPr lang="en-US" sz="1200" b="0" i="0" kern="1200" dirty="0" smtClean="0">
                <a:solidFill>
                  <a:schemeClr val="tx1"/>
                </a:solidFill>
                <a:effectLst/>
                <a:latin typeface="+mn-lt"/>
                <a:ea typeface="+mn-ea"/>
                <a:cs typeface="+mn-cs"/>
              </a:rPr>
              <a:t>stress can trigger and worsen gastrointestinal pain and other symptoms, but vice versa is also true.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smtClean="0">
                <a:solidFill>
                  <a:schemeClr val="tx1"/>
                </a:solidFill>
                <a:effectLst/>
                <a:latin typeface="+mn-lt"/>
                <a:ea typeface="+mn-ea"/>
                <a:cs typeface="+mn-cs"/>
              </a:rPr>
              <a:t>Because of this complex relationship, many healthcare providers are beginning to treat GI issues using psychologic treatments/stress-relief techniques and treating stress/anxiety/depression by improving gut health. Research has found that people with increased anxiety/stress/depression have different gut bacteria profiles (gut microbiome). Fortunately, research supports that the gut microbiome can be improved through the consumption of pre and probiotics, and that nourishing our good gut bacteria will also reduce anxiety and decrease stress.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smtClean="0">
              <a:solidFill>
                <a:schemeClr val="tx1"/>
              </a:solidFill>
              <a:effectLst/>
              <a:latin typeface="+mn-lt"/>
              <a:ea typeface="+mn-ea"/>
              <a:cs typeface="+mn-cs"/>
            </a:endParaRPr>
          </a:p>
          <a:p>
            <a:r>
              <a:rPr lang="en-US" sz="1200" b="0" i="0" kern="1200" dirty="0" smtClean="0">
                <a:solidFill>
                  <a:schemeClr val="accent1"/>
                </a:solidFill>
                <a:effectLst/>
                <a:latin typeface="+mn-lt"/>
                <a:ea typeface="+mn-ea"/>
                <a:cs typeface="+mn-cs"/>
              </a:rPr>
              <a:t>Suarez K, et al. "Psychological Stress and Self-Reported Functional Gastrointestinal Disorders," </a:t>
            </a:r>
            <a:r>
              <a:rPr lang="en-US" sz="1200" b="0" i="1" kern="1200" dirty="0" smtClean="0">
                <a:solidFill>
                  <a:schemeClr val="accent1"/>
                </a:solidFill>
                <a:effectLst/>
                <a:latin typeface="+mn-lt"/>
                <a:ea typeface="+mn-ea"/>
                <a:cs typeface="+mn-cs"/>
              </a:rPr>
              <a:t>The Journal of Nervous and Mental Disease</a:t>
            </a:r>
            <a:r>
              <a:rPr lang="en-US" sz="1200" b="0" i="0" kern="1200" dirty="0" smtClean="0">
                <a:solidFill>
                  <a:schemeClr val="accent1"/>
                </a:solidFill>
                <a:effectLst/>
                <a:latin typeface="+mn-lt"/>
                <a:ea typeface="+mn-ea"/>
                <a:cs typeface="+mn-cs"/>
              </a:rPr>
              <a:t> (March 2010): Vol. 198, No. 3, pp. 226–29. </a:t>
            </a:r>
            <a:endParaRPr lang="en-US" baseline="0" dirty="0" smtClean="0">
              <a:solidFill>
                <a:schemeClr val="accent1"/>
              </a:solidFill>
            </a:endParaRPr>
          </a:p>
          <a:p>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14</a:t>
            </a:fld>
            <a:endParaRPr lang="en-US"/>
          </a:p>
        </p:txBody>
      </p:sp>
    </p:spTree>
    <p:extLst>
      <p:ext uri="{BB962C8B-B14F-4D97-AF65-F5344CB8AC3E}">
        <p14:creationId xmlns:p14="http://schemas.microsoft.com/office/powerpoint/2010/main" val="2072826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you ever noticed that when you are stressed out you might reach for food to calm you down? This reaction is often a learned behavior and has probably affected everyone at some point in their lives. You may have grown up turning to food for reasons other than hunger such as sadness, loneliness, anxiety and/or stress. Food can be comforting, especially those loaded with dopamine-releasing qualities often found in “junk” foods. That’s right, foods high in fat, sugar and salt (or the combination) trigger the reward system of the brain to release “happy hormones” temporarily making you feel better. That’s why you don’t reach for a stalk of celery or a crown of broccoli when you are stressed, you have learned that these foods just wont cut it. Instead you reach for the candy bar or those grease-covered salty chips. Sound familiar? Perhaps these foods are even attached to pleasant memories, which increase the urge to eat them. You instantly feel better…until 20 minutes later when you experience the whirlwind of “food guilt” and then the increased potential to stress eat again or throw in the towel on your attempts to eat healthy. </a:t>
            </a:r>
          </a:p>
          <a:p>
            <a:endParaRPr lang="en-US" baseline="0" dirty="0" smtClean="0"/>
          </a:p>
          <a:p>
            <a:r>
              <a:rPr lang="en-US" baseline="0" dirty="0" smtClean="0"/>
              <a:t>The poor food choices you make when you are stressed can also cause “stress” responses inside your body (oxidative cell damage/inflammation). Stress and the consumption of these foods also have an effect on your gut bacteria profile (gut microbiome), which has a profound impact on your stress levels, health, disease prevention and immunity. Unfortunately, we have only scratched the surface when it comes to gut microbiota and its impact on our overall well-being, but the research is very promising to support our ability to manipulate our stress levels through the nourishment of our gut bacteria.  </a:t>
            </a:r>
          </a:p>
          <a:p>
            <a:endParaRPr lang="en-US" baseline="0" dirty="0" smtClean="0"/>
          </a:p>
          <a:p>
            <a:r>
              <a:rPr lang="en-US" sz="1200" b="0" i="0" kern="1200" dirty="0" smtClean="0">
                <a:solidFill>
                  <a:schemeClr val="tx1"/>
                </a:solidFill>
                <a:effectLst/>
                <a:latin typeface="+mn-lt"/>
                <a:ea typeface="+mn-ea"/>
                <a:cs typeface="+mn-cs"/>
              </a:rPr>
              <a:t>Suarez K, et al. "Psychological Stress and Self-Reported Functional Gastrointestinal Disorders," </a:t>
            </a:r>
            <a:r>
              <a:rPr lang="en-US" sz="1200" b="0" i="1" kern="1200" dirty="0" smtClean="0">
                <a:solidFill>
                  <a:schemeClr val="tx1"/>
                </a:solidFill>
                <a:effectLst/>
                <a:latin typeface="+mn-lt"/>
                <a:ea typeface="+mn-ea"/>
                <a:cs typeface="+mn-cs"/>
              </a:rPr>
              <a:t>The Journal of Nervous and Mental Disease</a:t>
            </a:r>
            <a:r>
              <a:rPr lang="en-US" sz="1200" b="0" i="0" kern="1200" dirty="0" smtClean="0">
                <a:solidFill>
                  <a:schemeClr val="tx1"/>
                </a:solidFill>
                <a:effectLst/>
                <a:latin typeface="+mn-lt"/>
                <a:ea typeface="+mn-ea"/>
                <a:cs typeface="+mn-cs"/>
              </a:rPr>
              <a:t> (March 2010): Vol. 198, No. 3, pp. 226–29.</a:t>
            </a:r>
            <a:r>
              <a:rPr lang="en-US" baseline="0" dirty="0" smtClean="0"/>
              <a:t> </a:t>
            </a:r>
          </a:p>
          <a:p>
            <a:endParaRPr lang="en-US" dirty="0" smtClean="0"/>
          </a:p>
          <a:p>
            <a:r>
              <a:rPr lang="en-US" dirty="0" err="1" smtClean="0"/>
              <a:t>Guinane</a:t>
            </a:r>
            <a:r>
              <a:rPr lang="en-US" dirty="0" smtClean="0"/>
              <a:t>, C</a:t>
            </a:r>
            <a:r>
              <a:rPr lang="en-US" baseline="0" dirty="0" smtClean="0"/>
              <a:t>, Cotter, P. Role of the gut </a:t>
            </a:r>
            <a:r>
              <a:rPr lang="en-US" baseline="0" dirty="0" err="1" smtClean="0"/>
              <a:t>micobiota</a:t>
            </a:r>
            <a:r>
              <a:rPr lang="en-US" baseline="0" dirty="0" smtClean="0"/>
              <a:t> in health and chronic gastrointestinal disease: understanding a hidden metabolic organ. </a:t>
            </a:r>
            <a:r>
              <a:rPr lang="en-US" dirty="0" err="1" smtClean="0"/>
              <a:t>Ther</a:t>
            </a:r>
            <a:r>
              <a:rPr lang="en-US" dirty="0" smtClean="0"/>
              <a:t> </a:t>
            </a:r>
            <a:r>
              <a:rPr lang="en-US" dirty="0" err="1" smtClean="0"/>
              <a:t>Adv</a:t>
            </a:r>
            <a:r>
              <a:rPr lang="en-US" dirty="0" smtClean="0"/>
              <a:t> </a:t>
            </a:r>
            <a:r>
              <a:rPr lang="en-US" dirty="0" err="1" smtClean="0"/>
              <a:t>Gastroenterol</a:t>
            </a:r>
            <a:r>
              <a:rPr lang="en-US" dirty="0" smtClean="0"/>
              <a:t> (2013) 6(4) 295–308 DOI: 10.1177/ 1756283X13482996 © 2013. Reprints and permissions: http://</a:t>
            </a:r>
            <a:r>
              <a:rPr lang="en-US" dirty="0" err="1" smtClean="0"/>
              <a:t>www.sagepub.co.uk</a:t>
            </a:r>
            <a:r>
              <a:rPr lang="en-US" dirty="0" smtClean="0"/>
              <a:t>/ </a:t>
            </a:r>
            <a:r>
              <a:rPr lang="en-US" dirty="0" err="1" smtClean="0"/>
              <a:t>journalsPermissions.nav</a:t>
            </a:r>
            <a:endParaRPr lang="en-US" dirty="0" smtClean="0"/>
          </a:p>
          <a:p>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15</a:t>
            </a:fld>
            <a:endParaRPr lang="en-US"/>
          </a:p>
        </p:txBody>
      </p:sp>
    </p:spTree>
    <p:extLst>
      <p:ext uri="{BB962C8B-B14F-4D97-AF65-F5344CB8AC3E}">
        <p14:creationId xmlns:p14="http://schemas.microsoft.com/office/powerpoint/2010/main" val="378703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Health problems</a:t>
            </a:r>
            <a:r>
              <a:rPr lang="en-US" baseline="0" dirty="0" smtClean="0"/>
              <a:t> and diseases associated with chronic and acute stress include heart disease, asthma, obesity, diabetes, headaches, depression and anxiety, gastrointestinal problems, Alzheimer's disease, accelerated aging and premature death.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Both physical and psychological stress alters gut bacteria, which then impacts our food (nutrient) choices, which negatively impacts our immunity, increases our risk for certain diseases and decreases our overall health. </a:t>
            </a:r>
            <a:r>
              <a:rPr lang="en-US" dirty="0" smtClean="0"/>
              <a:t>This relationship is</a:t>
            </a:r>
            <a:r>
              <a:rPr lang="en-US" baseline="0" dirty="0" smtClean="0"/>
              <a:t> also implicated in the opposite direction.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Griffin, M. (2010) 10 Health Problems Related to Stress that you can Fix. WebMD. http://</a:t>
            </a:r>
            <a:r>
              <a:rPr lang="en-US" baseline="0" dirty="0" err="1" smtClean="0"/>
              <a:t>www.webmd.com</a:t>
            </a:r>
            <a:r>
              <a:rPr lang="en-US" baseline="0" dirty="0" smtClean="0"/>
              <a:t>/balance/stress-management/features/10-fixable-stress-related-health-problems#1 </a:t>
            </a:r>
            <a:endParaRPr lang="en-US" dirty="0" smtClean="0"/>
          </a:p>
          <a:p>
            <a:endParaRPr lang="en-US" dirty="0" smtClean="0"/>
          </a:p>
          <a:p>
            <a:r>
              <a:rPr lang="en-US" dirty="0" smtClean="0"/>
              <a:t>Cho I., </a:t>
            </a:r>
            <a:r>
              <a:rPr lang="en-US" dirty="0" err="1" smtClean="0"/>
              <a:t>Blaser</a:t>
            </a:r>
            <a:r>
              <a:rPr lang="en-US" dirty="0" smtClean="0"/>
              <a:t> M. (2012) The human microbiome: at the interface of health and disease. Nat Rev Genet 13: 260–270. Google Scholar Medline</a:t>
            </a:r>
          </a:p>
          <a:p>
            <a:endParaRPr lang="en-US" dirty="0" smtClean="0"/>
          </a:p>
          <a:p>
            <a:r>
              <a:rPr lang="en-US" dirty="0" err="1" smtClean="0"/>
              <a:t>Guinane</a:t>
            </a:r>
            <a:r>
              <a:rPr lang="en-US" dirty="0" smtClean="0"/>
              <a:t>, C</a:t>
            </a:r>
            <a:r>
              <a:rPr lang="en-US" baseline="0" dirty="0" smtClean="0"/>
              <a:t>, Cotter, P. Role of the gut </a:t>
            </a:r>
            <a:r>
              <a:rPr lang="en-US" baseline="0" dirty="0" err="1" smtClean="0"/>
              <a:t>micobiota</a:t>
            </a:r>
            <a:r>
              <a:rPr lang="en-US" baseline="0" dirty="0" smtClean="0"/>
              <a:t> in health and chronic gastrointestinal disease: understanding a hidden metabolic organ. </a:t>
            </a:r>
            <a:r>
              <a:rPr lang="en-US" dirty="0" err="1" smtClean="0"/>
              <a:t>Ther</a:t>
            </a:r>
            <a:r>
              <a:rPr lang="en-US" dirty="0" smtClean="0"/>
              <a:t> </a:t>
            </a:r>
            <a:r>
              <a:rPr lang="en-US" dirty="0" err="1" smtClean="0"/>
              <a:t>Adv</a:t>
            </a:r>
            <a:r>
              <a:rPr lang="en-US" dirty="0" smtClean="0"/>
              <a:t> </a:t>
            </a:r>
            <a:r>
              <a:rPr lang="en-US" dirty="0" err="1" smtClean="0"/>
              <a:t>Gastroenterol</a:t>
            </a:r>
            <a:r>
              <a:rPr lang="en-US" dirty="0" smtClean="0"/>
              <a:t> (2013) 6(4) 295–308 DOI: 10.1177/ 1756283X13482996 © 2013. Reprints and permissions: http://</a:t>
            </a:r>
            <a:r>
              <a:rPr lang="en-US" dirty="0" err="1" smtClean="0"/>
              <a:t>www.sagepub.co.uk</a:t>
            </a:r>
            <a:r>
              <a:rPr lang="en-US" dirty="0" smtClean="0"/>
              <a:t>/ </a:t>
            </a:r>
            <a:r>
              <a:rPr lang="en-US" dirty="0" err="1" smtClean="0"/>
              <a:t>journalsPermissions.nav</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16</a:t>
            </a:fld>
            <a:endParaRPr lang="en-US"/>
          </a:p>
        </p:txBody>
      </p:sp>
    </p:spTree>
    <p:extLst>
      <p:ext uri="{BB962C8B-B14F-4D97-AF65-F5344CB8AC3E}">
        <p14:creationId xmlns:p14="http://schemas.microsoft.com/office/powerpoint/2010/main" val="13616368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now you know just how bad</a:t>
            </a:r>
            <a:r>
              <a:rPr lang="en-US" baseline="0" dirty="0" smtClean="0"/>
              <a:t> stress can be for your physical, mental, and emotional well-being, but what can you do to control your stress and in turn prevent the negative health consequences?</a:t>
            </a:r>
          </a:p>
          <a:p>
            <a:r>
              <a:rPr lang="en-US" baseline="0" dirty="0" smtClean="0"/>
              <a:t>Stress Management Approach – Effective Coping Skills</a:t>
            </a:r>
          </a:p>
          <a:p>
            <a:r>
              <a:rPr lang="en-US" baseline="0" dirty="0" smtClean="0"/>
              <a:t>Think of the acronym R.E.L.A.X</a:t>
            </a:r>
          </a:p>
          <a:p>
            <a:r>
              <a:rPr lang="en-US" b="1" u="sng" baseline="0" dirty="0" smtClean="0">
                <a:solidFill>
                  <a:srgbClr val="FF0000"/>
                </a:solidFill>
              </a:rPr>
              <a:t>R</a:t>
            </a:r>
            <a:r>
              <a:rPr lang="en-US" b="1" baseline="0" dirty="0" smtClean="0"/>
              <a:t>ecognize</a:t>
            </a:r>
            <a:r>
              <a:rPr lang="en-US" baseline="0" dirty="0" smtClean="0"/>
              <a:t> </a:t>
            </a:r>
          </a:p>
          <a:p>
            <a:r>
              <a:rPr lang="en-US" baseline="0" dirty="0" smtClean="0"/>
              <a:t>Signs and Symptoms of Increasing Stress: Relaxation techniques can reduce stress symptoms by: slowing heart rate; lowering blood pressure, slowing breathing rate, reducing activity of stress hormones, reducing muscle tension and pain, lowering fatigue, improving concentration and mood, reducing anger and frustration and boosting confidence to handle situations. </a:t>
            </a:r>
            <a:r>
              <a:rPr lang="en-US" sz="800" i="1" baseline="0" dirty="0" smtClean="0"/>
              <a:t>Accessed 2/9/2017: http://</a:t>
            </a:r>
            <a:r>
              <a:rPr lang="en-US" sz="800" i="1" baseline="0" dirty="0" err="1" smtClean="0"/>
              <a:t>www.mayoclinic.org</a:t>
            </a:r>
            <a:r>
              <a:rPr lang="en-US" sz="800" i="1" baseline="0" dirty="0" smtClean="0"/>
              <a:t>/healthy-lifestyle/stress-management/in-depth/relaxation-technique/art-20045368  </a:t>
            </a:r>
          </a:p>
          <a:p>
            <a:pPr lvl="1"/>
            <a:r>
              <a:rPr lang="en-US" baseline="0" dirty="0" smtClean="0"/>
              <a:t>• Stress-Reduction Downloadable MP3 Files: http://</a:t>
            </a:r>
            <a:r>
              <a:rPr lang="en-US" baseline="0" dirty="0" err="1" smtClean="0"/>
              <a:t>www.unmc.edu</a:t>
            </a:r>
            <a:r>
              <a:rPr lang="en-US" baseline="0" dirty="0" smtClean="0"/>
              <a:t>/</a:t>
            </a:r>
            <a:r>
              <a:rPr lang="en-US" baseline="0" dirty="0" err="1" smtClean="0"/>
              <a:t>cfhl</a:t>
            </a:r>
            <a:r>
              <a:rPr lang="en-US" baseline="0" dirty="0" smtClean="0"/>
              <a:t>/wellness/mp3-files.html  </a:t>
            </a:r>
          </a:p>
          <a:p>
            <a:r>
              <a:rPr lang="en-US" b="1" u="sng" baseline="0" dirty="0" smtClean="0"/>
              <a:t>E</a:t>
            </a:r>
            <a:r>
              <a:rPr lang="en-US" b="1" baseline="0" dirty="0" smtClean="0"/>
              <a:t>xtra Sleep</a:t>
            </a:r>
          </a:p>
          <a:p>
            <a:r>
              <a:rPr lang="en-US" b="1" baseline="0" dirty="0" smtClean="0"/>
              <a:t> </a:t>
            </a:r>
            <a:r>
              <a:rPr lang="en-US" baseline="0" dirty="0" smtClean="0"/>
              <a:t>Sleep renews and rejuvenates the body and the mind and is a necessary human function.  It allows our brains to recharge and our bodies to rest. </a:t>
            </a:r>
          </a:p>
          <a:p>
            <a:pPr lvl="1"/>
            <a:r>
              <a:rPr lang="en-US" baseline="0" dirty="0" smtClean="0"/>
              <a:t>• Adults who sleep less than eight hours a night are more likely to report symptoms of stress </a:t>
            </a:r>
            <a:r>
              <a:rPr lang="en-US" sz="800" i="1" baseline="0" dirty="0" smtClean="0"/>
              <a:t>Accessed 2/7/2017: http://</a:t>
            </a:r>
            <a:r>
              <a:rPr lang="en-US" sz="800" i="1" baseline="0" dirty="0" err="1" smtClean="0"/>
              <a:t>www.apa.org</a:t>
            </a:r>
            <a:r>
              <a:rPr lang="en-US" sz="800" i="1" baseline="0" dirty="0" smtClean="0"/>
              <a:t>/news/press/releases/stress/2013/</a:t>
            </a:r>
            <a:r>
              <a:rPr lang="en-US" sz="800" i="1" baseline="0" dirty="0" err="1" smtClean="0"/>
              <a:t>sleep.aspx</a:t>
            </a:r>
            <a:r>
              <a:rPr lang="en-US" sz="800" i="1" baseline="0" dirty="0" smtClean="0"/>
              <a:t> </a:t>
            </a:r>
          </a:p>
          <a:p>
            <a:r>
              <a:rPr lang="en-US" b="1" u="sng" baseline="0" dirty="0" smtClean="0"/>
              <a:t>L</a:t>
            </a:r>
            <a:r>
              <a:rPr lang="en-US" b="1" baseline="0" dirty="0" smtClean="0"/>
              <a:t>aughter</a:t>
            </a:r>
          </a:p>
          <a:p>
            <a:r>
              <a:rPr lang="en-US" baseline="0" dirty="0" smtClean="0"/>
              <a:t>Laughing is natural medicine.  When you start to laugh it stimulates many organs to take in oxygen rich air and increases the endorphins that are released by your brain.  It soothes tension to stimulate circulation and help with muscle relaxation which can both reduce some of the physical symptoms of stress. </a:t>
            </a:r>
            <a:r>
              <a:rPr lang="en-US" sz="800" i="1" baseline="0" dirty="0" smtClean="0"/>
              <a:t>Accessed 2/7/2017: http://</a:t>
            </a:r>
            <a:r>
              <a:rPr lang="en-US" sz="800" i="1" baseline="0" dirty="0" err="1" smtClean="0"/>
              <a:t>www.mayoclinic.org</a:t>
            </a:r>
            <a:r>
              <a:rPr lang="en-US" sz="800" i="1" baseline="0" dirty="0" smtClean="0"/>
              <a:t>/healthy-lifestyle/stress-management/in-depth/stress-relief/art-20044456</a:t>
            </a:r>
          </a:p>
          <a:p>
            <a:pPr marL="628650" lvl="1" indent="-171450">
              <a:buFont typeface="Arial" panose="020B0604020202020204" pitchFamily="34" charset="0"/>
              <a:buChar char="•"/>
            </a:pPr>
            <a:r>
              <a:rPr lang="en-US" baseline="0" dirty="0" smtClean="0"/>
              <a:t>Increase your sense of humor: </a:t>
            </a:r>
            <a:r>
              <a:rPr lang="en-US" sz="800" i="1" baseline="0" dirty="0" smtClean="0"/>
              <a:t>http://</a:t>
            </a:r>
            <a:r>
              <a:rPr lang="en-US" sz="800" i="1" baseline="0" dirty="0" err="1" smtClean="0"/>
              <a:t>www.youtube.com</a:t>
            </a:r>
            <a:r>
              <a:rPr lang="en-US" sz="800" i="1" baseline="0" dirty="0" smtClean="0"/>
              <a:t>/</a:t>
            </a:r>
            <a:r>
              <a:rPr lang="en-US" sz="800" i="1" baseline="0" dirty="0" err="1" smtClean="0"/>
              <a:t>watch?v</a:t>
            </a:r>
            <a:r>
              <a:rPr lang="en-US" sz="800" i="1" baseline="0" dirty="0" smtClean="0"/>
              <a:t>=RP4abiHdQpc</a:t>
            </a:r>
            <a:endParaRPr lang="en-US" baseline="0" dirty="0" smtClean="0"/>
          </a:p>
          <a:p>
            <a:r>
              <a:rPr lang="en-US" b="1" u="sng" baseline="0" dirty="0" smtClean="0"/>
              <a:t>A</a:t>
            </a:r>
            <a:r>
              <a:rPr lang="en-US" b="1" baseline="0" dirty="0" smtClean="0"/>
              <a:t>ttitude</a:t>
            </a:r>
            <a:endParaRPr lang="en-US" b="0" baseline="0" dirty="0" smtClean="0"/>
          </a:p>
          <a:p>
            <a:r>
              <a:rPr lang="en-US" baseline="0" dirty="0" smtClean="0"/>
              <a:t>A positive outlook helps with stress management and can improve health by increasing optimism. Optimistic people tend to live healthier lives, getting more physical activity, following a healthier diet, don’t smoke or drink in excess. </a:t>
            </a:r>
            <a:r>
              <a:rPr lang="en-US" sz="800" i="1" baseline="0" dirty="0" smtClean="0"/>
              <a:t>Accessed on 2/7/2017: http://</a:t>
            </a:r>
            <a:r>
              <a:rPr lang="en-US" sz="800" i="1" baseline="0" dirty="0" err="1" smtClean="0"/>
              <a:t>www.mayoclinic.org</a:t>
            </a:r>
            <a:r>
              <a:rPr lang="en-US" sz="800" i="1" baseline="0" dirty="0" smtClean="0"/>
              <a:t>/healthy-lifestyle/stress-management/in-depth/positive-thinking/art-20043950?pg=1 </a:t>
            </a:r>
          </a:p>
          <a:p>
            <a:pPr marL="628650" lvl="1" indent="-171450">
              <a:buFont typeface="Arial" panose="020B0604020202020204" pitchFamily="34" charset="0"/>
              <a:buChar char="•"/>
            </a:pPr>
            <a:r>
              <a:rPr lang="en-US" sz="800" baseline="0" dirty="0" smtClean="0"/>
              <a:t>Health Benefits of Optimism include: lower rates of depression, lower levels of distress; better psychological and physical well-being, better coping skills during hardships and times of stress. </a:t>
            </a:r>
            <a:endParaRPr lang="en-US" sz="800" i="1" baseline="0" dirty="0" smtClean="0"/>
          </a:p>
          <a:p>
            <a:r>
              <a:rPr lang="en-US" b="1" baseline="0" dirty="0" err="1" smtClean="0"/>
              <a:t>e</a:t>
            </a:r>
            <a:r>
              <a:rPr lang="en-US" b="1" u="sng" baseline="0" dirty="0" err="1" smtClean="0"/>
              <a:t>X</a:t>
            </a:r>
            <a:r>
              <a:rPr lang="en-US" b="1" baseline="0" dirty="0" err="1" smtClean="0"/>
              <a:t>ercise</a:t>
            </a:r>
            <a:r>
              <a:rPr lang="en-US" baseline="0" dirty="0" smtClean="0"/>
              <a:t> </a:t>
            </a:r>
          </a:p>
          <a:p>
            <a:r>
              <a:rPr lang="en-US" baseline="0" dirty="0" smtClean="0"/>
              <a:t>Virtually any form of exercise acts as a stress reliever. A little exercise can go a long way toward stress management. A</a:t>
            </a:r>
            <a:r>
              <a:rPr lang="en-US" sz="800" i="1" baseline="0" dirty="0" smtClean="0"/>
              <a:t>ccessed 2/7/2017: http://</a:t>
            </a:r>
            <a:r>
              <a:rPr lang="en-US" sz="800" i="1" baseline="0" dirty="0" err="1" smtClean="0"/>
              <a:t>www.mayoclinic.org</a:t>
            </a:r>
            <a:r>
              <a:rPr lang="en-US" sz="800" i="1" baseline="0" dirty="0" smtClean="0"/>
              <a:t>/healthy-lifestyle/stress-management/in-depth/exercise-and-stress/art-20044469?pg=2 </a:t>
            </a:r>
          </a:p>
          <a:p>
            <a:pPr marL="628650" lvl="1" indent="-171450">
              <a:buFont typeface="Arial" panose="020B0604020202020204" pitchFamily="34" charset="0"/>
              <a:buChar char="•"/>
            </a:pPr>
            <a:r>
              <a:rPr lang="en-US" sz="800" baseline="0" dirty="0" smtClean="0"/>
              <a:t>The direct stress busting benefits are: pumps up endorphins which are the feel-good neurotransmitters, it’s mediation in motion, it improves your mood and gives you a sense of command over your body and life. Just proceed under appropriate medical guidance and develop a strategy to stick with it. </a:t>
            </a:r>
            <a:endParaRPr lang="en-US" sz="800" i="1"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17</a:t>
            </a:fld>
            <a:endParaRPr lang="en-US"/>
          </a:p>
        </p:txBody>
      </p:sp>
    </p:spTree>
    <p:extLst>
      <p:ext uri="{BB962C8B-B14F-4D97-AF65-F5344CB8AC3E}">
        <p14:creationId xmlns:p14="http://schemas.microsoft.com/office/powerpoint/2010/main" val="17217841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Fortunately</a:t>
            </a:r>
            <a:r>
              <a:rPr lang="en-US" baseline="0" dirty="0" smtClean="0"/>
              <a:t>, changing the way we eat also has the ability to increase our immunity and decrease our risk for stress-related diseases. Proper nutrition can also keep us fuller longer, cut our cravings and make us feel better overall. Who wouldn’t want that?</a:t>
            </a:r>
          </a:p>
          <a:p>
            <a:endParaRPr lang="en-US" baseline="0" dirty="0" smtClean="0"/>
          </a:p>
          <a:p>
            <a:r>
              <a:rPr lang="en-US" baseline="0" dirty="0" smtClean="0"/>
              <a:t>Food contains powerful nutrients, phytochemicals and antioxidants that can help to keep your body stress free from the inside out. </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18</a:t>
            </a:fld>
            <a:endParaRPr lang="en-US"/>
          </a:p>
        </p:txBody>
      </p:sp>
    </p:spTree>
    <p:extLst>
      <p:ext uri="{BB962C8B-B14F-4D97-AF65-F5344CB8AC3E}">
        <p14:creationId xmlns:p14="http://schemas.microsoft.com/office/powerpoint/2010/main" val="1326293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Eating foods rich in nutrients, antioxidants, phytonutrients, water and fiber not only has the ability to decrease physiological stress, it also helps to improve overall health through various mechanisms. </a:t>
            </a:r>
          </a:p>
          <a:p>
            <a:endParaRPr lang="en-US" dirty="0" smtClean="0"/>
          </a:p>
          <a:p>
            <a:r>
              <a:rPr lang="en-US" dirty="0" smtClean="0"/>
              <a:t>Foods</a:t>
            </a:r>
            <a:r>
              <a:rPr lang="en-US" baseline="0" dirty="0" smtClean="0"/>
              <a:t> that have shown to reduce cellular damage in the body include those rich in nutrients and antioxidants. These foods include but are not limited to richly colored fruits and vegetables such as dark green vegetables, berries, citrus fruits, root vegetables (beets/sweet potatoes/carrots) as well as whole grains, nuts, seeds and green tea. </a:t>
            </a:r>
          </a:p>
          <a:p>
            <a:endParaRPr lang="en-US" baseline="0" dirty="0" smtClean="0"/>
          </a:p>
          <a:p>
            <a:r>
              <a:rPr lang="en-US" baseline="0" dirty="0" smtClean="0"/>
              <a:t>Phytonutrients also found in fruits, vegetables, whole grains, nuts, seeds and tea are plant compounds that can also help fight disease and keep your body functioning properly. Phytonutrients from various foods help to decrease oxidative stress inside the body, boost immunity, lower risk and growth of cancer, decrease inflammation, protect eyesight, prevent chronic disease and lower risk for asthma among other things. </a:t>
            </a:r>
          </a:p>
          <a:p>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19</a:t>
            </a:fld>
            <a:endParaRPr lang="en-US"/>
          </a:p>
        </p:txBody>
      </p:sp>
    </p:spTree>
    <p:extLst>
      <p:ext uri="{BB962C8B-B14F-4D97-AF65-F5344CB8AC3E}">
        <p14:creationId xmlns:p14="http://schemas.microsoft.com/office/powerpoint/2010/main" val="12119569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As mentioned, new research on gut health has also demonstrated the power of </a:t>
            </a:r>
            <a:r>
              <a:rPr lang="en-US" sz="1200" b="0" i="0" kern="1200" dirty="0" smtClean="0">
                <a:solidFill>
                  <a:schemeClr val="tx1"/>
                </a:solidFill>
                <a:effectLst/>
                <a:latin typeface="+mn-lt"/>
                <a:ea typeface="+mn-ea"/>
                <a:cs typeface="+mn-cs"/>
              </a:rPr>
              <a:t>a healthy gut microbiome for optimal well-being. Altering the gut microbiome</a:t>
            </a:r>
            <a:r>
              <a:rPr lang="en-US" sz="1200" b="0" i="0" kern="1200" baseline="0" dirty="0" smtClean="0">
                <a:solidFill>
                  <a:schemeClr val="tx1"/>
                </a:solidFill>
                <a:effectLst/>
                <a:latin typeface="+mn-lt"/>
                <a:ea typeface="+mn-ea"/>
                <a:cs typeface="+mn-cs"/>
              </a:rPr>
              <a:t> through the use of pre and probiotics has proven to decrease stress and anxiety, improve mood and improve GI functioning. </a:t>
            </a:r>
            <a:endParaRPr lang="en-US" baseline="0" dirty="0" smtClean="0"/>
          </a:p>
          <a:p>
            <a:endParaRPr lang="en-US" baseline="0" dirty="0" smtClean="0"/>
          </a:p>
          <a:p>
            <a:r>
              <a:rPr lang="en-US" baseline="0" dirty="0" smtClean="0"/>
              <a:t>Pre-biotics are compounds that are found in plants that cannot be digested by humans, but can be digested by bacteria in your gut. In addition, these pre-biotics feed the probiotics (good bacteria). Pre-biotics are found in foods such as </a:t>
            </a:r>
            <a:r>
              <a:rPr lang="en-US" sz="1200" b="0" i="0" kern="1200" dirty="0" smtClean="0">
                <a:solidFill>
                  <a:schemeClr val="tx1"/>
                </a:solidFill>
                <a:effectLst/>
                <a:latin typeface="+mn-lt"/>
                <a:ea typeface="+mn-ea"/>
                <a:cs typeface="+mn-cs"/>
              </a:rPr>
              <a:t>asparagus, Jerusalem artichokes, bananas, whole grain oatmeal, and legumes (beans).</a:t>
            </a:r>
            <a:endParaRPr lang="en-US" baseline="0" dirty="0" smtClean="0"/>
          </a:p>
          <a:p>
            <a:endParaRPr lang="en-US" baseline="0" dirty="0" smtClean="0"/>
          </a:p>
          <a:p>
            <a:r>
              <a:rPr lang="en-US" baseline="0" dirty="0" smtClean="0"/>
              <a:t>Pro-biotics are found in fermented foods and beverages such as yogurts with </a:t>
            </a:r>
            <a:r>
              <a:rPr lang="en-US" sz="1200" b="0" i="0" kern="1200" dirty="0" smtClean="0">
                <a:solidFill>
                  <a:schemeClr val="tx1"/>
                </a:solidFill>
                <a:effectLst/>
                <a:latin typeface="+mn-lt"/>
                <a:ea typeface="+mn-ea"/>
                <a:cs typeface="+mn-cs"/>
              </a:rPr>
              <a:t> “live or active cultures,” sauerkraut, miso soup, soft cheeses (like Gouda), kimchi, </a:t>
            </a:r>
            <a:r>
              <a:rPr lang="en-US" sz="1200" b="0" i="0" kern="1200" dirty="0" err="1" smtClean="0">
                <a:solidFill>
                  <a:schemeClr val="tx1"/>
                </a:solidFill>
                <a:effectLst/>
                <a:latin typeface="+mn-lt"/>
                <a:ea typeface="+mn-ea"/>
                <a:cs typeface="+mn-cs"/>
              </a:rPr>
              <a:t>Kombucha</a:t>
            </a:r>
            <a:r>
              <a:rPr lang="en-US" sz="1200" b="0" i="0" kern="1200" dirty="0" smtClean="0">
                <a:solidFill>
                  <a:schemeClr val="tx1"/>
                </a:solidFill>
                <a:effectLst/>
                <a:latin typeface="+mn-lt"/>
                <a:ea typeface="+mn-ea"/>
                <a:cs typeface="+mn-cs"/>
              </a:rPr>
              <a:t> and even sourdough bread. </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In addition to stress, there are also items that we consume that negatively impact the health of our gut bacteria including prescription antibiotics, sugar and certain medications. Avoiding the overconsumption of these items can help foster the growth of the good bacteria and reduce some of the more harmful bacteria, yeast, viruses, fungi and parasites. </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20</a:t>
            </a:fld>
            <a:endParaRPr lang="en-US"/>
          </a:p>
        </p:txBody>
      </p:sp>
    </p:spTree>
    <p:extLst>
      <p:ext uri="{BB962C8B-B14F-4D97-AF65-F5344CB8AC3E}">
        <p14:creationId xmlns:p14="http://schemas.microsoft.com/office/powerpoint/2010/main" val="391218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Nutrition plays an integral role</a:t>
            </a:r>
            <a:r>
              <a:rPr lang="en-US" sz="1200" kern="1200" baseline="0" dirty="0" smtClean="0">
                <a:solidFill>
                  <a:schemeClr val="tx1"/>
                </a:solidFill>
                <a:effectLst/>
                <a:latin typeface="+mn-lt"/>
                <a:ea typeface="+mn-ea"/>
                <a:cs typeface="+mn-cs"/>
              </a:rPr>
              <a:t> in optimal health and disease prevention. Unfortunately, t</a:t>
            </a:r>
            <a:r>
              <a:rPr lang="en-US" sz="1200" kern="1200" dirty="0" smtClean="0">
                <a:solidFill>
                  <a:schemeClr val="tx1"/>
                </a:solidFill>
                <a:effectLst/>
                <a:latin typeface="+mn-lt"/>
                <a:ea typeface="+mn-ea"/>
                <a:cs typeface="+mn-cs"/>
              </a:rPr>
              <a:t>here is plenty of misinformation in the mainstream media regarding nutrition. It seems like everywhere you turn there is a new diet</a:t>
            </a:r>
            <a:r>
              <a:rPr lang="en-US" sz="1200" kern="1200" baseline="0" dirty="0" smtClean="0">
                <a:solidFill>
                  <a:schemeClr val="tx1"/>
                </a:solidFill>
                <a:effectLst/>
                <a:latin typeface="+mn-lt"/>
                <a:ea typeface="+mn-ea"/>
                <a:cs typeface="+mn-cs"/>
              </a:rPr>
              <a:t> or</a:t>
            </a:r>
            <a:r>
              <a:rPr lang="en-US" sz="1200" kern="1200" dirty="0" smtClean="0">
                <a:solidFill>
                  <a:schemeClr val="tx1"/>
                </a:solidFill>
                <a:effectLst/>
                <a:latin typeface="+mn-lt"/>
                <a:ea typeface="+mn-ea"/>
                <a:cs typeface="+mn-cs"/>
              </a:rPr>
              <a:t> a new nutrition “expert” trying to sell a product or solution, which tends to confuse and frustrate consumers. Often,</a:t>
            </a:r>
            <a:r>
              <a:rPr lang="en-US" sz="1200" kern="1200" baseline="0" dirty="0" smtClean="0">
                <a:solidFill>
                  <a:schemeClr val="tx1"/>
                </a:solidFill>
                <a:effectLst/>
                <a:latin typeface="+mn-lt"/>
                <a:ea typeface="+mn-ea"/>
                <a:cs typeface="+mn-cs"/>
              </a:rPr>
              <a:t> people</a:t>
            </a:r>
            <a:r>
              <a:rPr lang="en-US" sz="1200" kern="1200" dirty="0" smtClean="0">
                <a:solidFill>
                  <a:schemeClr val="tx1"/>
                </a:solidFill>
                <a:effectLst/>
                <a:latin typeface="+mn-lt"/>
                <a:ea typeface="+mn-ea"/>
                <a:cs typeface="+mn-cs"/>
              </a:rPr>
              <a:t> rely on their physician’s guidance regarding</a:t>
            </a:r>
            <a:r>
              <a:rPr lang="en-US" sz="1200" kern="1200" baseline="0" dirty="0" smtClean="0">
                <a:solidFill>
                  <a:schemeClr val="tx1"/>
                </a:solidFill>
                <a:effectLst/>
                <a:latin typeface="+mn-lt"/>
                <a:ea typeface="+mn-ea"/>
                <a:cs typeface="+mn-cs"/>
              </a:rPr>
              <a:t> nutrition, however physicians generally </a:t>
            </a:r>
            <a:r>
              <a:rPr lang="en-US" sz="1200" kern="1200" dirty="0" smtClean="0">
                <a:solidFill>
                  <a:schemeClr val="tx1"/>
                </a:solidFill>
                <a:effectLst/>
                <a:latin typeface="+mn-lt"/>
                <a:ea typeface="+mn-ea"/>
                <a:cs typeface="+mn-cs"/>
              </a:rPr>
              <a:t>receive very little formal training in nutrition. This reliance can lead to misinformation and/or misunderstanding.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With</a:t>
            </a:r>
            <a:r>
              <a:rPr lang="en-US" sz="1200" kern="1200" baseline="0" dirty="0" smtClean="0">
                <a:solidFill>
                  <a:schemeClr val="tx1"/>
                </a:solidFill>
                <a:effectLst/>
                <a:latin typeface="+mn-lt"/>
                <a:ea typeface="+mn-ea"/>
                <a:cs typeface="+mn-cs"/>
              </a:rPr>
              <a:t> an increased emphasis on prevention in today’s healthcare system, utilizing nutrition, physical activity and stress-relief techniques instead of the conventional treatment of pills and surgical interventions is becoming more popular. Many people may not recognize the complex interconnectedness of stress on proper nutrition, physical activity and overall wellbeing. The reality is that when one of these factors is out of balance it is likely that the others will follow suit, which leads to decreased overall health (physical, mental, emotional), decreased immunity and increased risk for disease. </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In today’s presentation we will take a closer look at the bidirectional relationship of stress and nutrition and learn some strategies for using nutrition and stress relief to promote optimal well being, boost immunity and fight future disease.  </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2</a:t>
            </a:fld>
            <a:endParaRPr lang="en-US"/>
          </a:p>
        </p:txBody>
      </p:sp>
    </p:spTree>
    <p:extLst>
      <p:ext uri="{BB962C8B-B14F-4D97-AF65-F5344CB8AC3E}">
        <p14:creationId xmlns:p14="http://schemas.microsoft.com/office/powerpoint/2010/main" val="42165813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 can see, stress and nutrition have</a:t>
            </a:r>
            <a:r>
              <a:rPr lang="en-US" baseline="0" dirty="0" smtClean="0"/>
              <a:t> a powerful bi-directional relationship. Not only does stress impact our internal health, it also impacts our food choices, increases our risk for sickness and disease, and decreases our overall wellbeing. Poor nutrition also increases stress inside our bodies, alters our gut microbiome, increases our risk for developing certain diseases, decreases our immunity and negatively impacts our mental health. Through the use of both stress relief techniques and proper nutrition, we can help to prevent and combat many of the major health issues that are impacting our nation and world.  </a:t>
            </a:r>
          </a:p>
          <a:p>
            <a:endParaRPr lang="en-US" baseline="0" dirty="0" smtClean="0"/>
          </a:p>
          <a:p>
            <a:r>
              <a:rPr lang="en-US" baseline="0" dirty="0" smtClean="0"/>
              <a:t>Use the tips outlined in this </a:t>
            </a:r>
            <a:r>
              <a:rPr lang="en-US" baseline="0" dirty="0" smtClean="0"/>
              <a:t>PowerPoint </a:t>
            </a:r>
            <a:r>
              <a:rPr lang="en-US" baseline="0" dirty="0" smtClean="0"/>
              <a:t>to improve your overall health and wellbeing today and for the future. </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21</a:t>
            </a:fld>
            <a:endParaRPr lang="en-US"/>
          </a:p>
        </p:txBody>
      </p:sp>
    </p:spTree>
    <p:extLst>
      <p:ext uri="{BB962C8B-B14F-4D97-AF65-F5344CB8AC3E}">
        <p14:creationId xmlns:p14="http://schemas.microsoft.com/office/powerpoint/2010/main" val="18196705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22</a:t>
            </a:fld>
            <a:endParaRPr lang="en-US"/>
          </a:p>
        </p:txBody>
      </p:sp>
    </p:spTree>
    <p:extLst>
      <p:ext uri="{BB962C8B-B14F-4D97-AF65-F5344CB8AC3E}">
        <p14:creationId xmlns:p14="http://schemas.microsoft.com/office/powerpoint/2010/main" val="1132037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23</a:t>
            </a:fld>
            <a:endParaRPr lang="en-US"/>
          </a:p>
        </p:txBody>
      </p:sp>
    </p:spTree>
    <p:extLst>
      <p:ext uri="{BB962C8B-B14F-4D97-AF65-F5344CB8AC3E}">
        <p14:creationId xmlns:p14="http://schemas.microsoft.com/office/powerpoint/2010/main" val="3910373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 this section you will learn about the key nutrients in food and how the body interacts with them.</a:t>
            </a:r>
          </a:p>
          <a:p>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3</a:t>
            </a:fld>
            <a:endParaRPr lang="en-US"/>
          </a:p>
        </p:txBody>
      </p:sp>
    </p:spTree>
    <p:extLst>
      <p:ext uri="{BB962C8B-B14F-4D97-AF65-F5344CB8AC3E}">
        <p14:creationId xmlns:p14="http://schemas.microsoft.com/office/powerpoint/2010/main" val="14106136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key calorie-(energy) containing nutrients in food are carbohydrates, fats and proteins.  Food also contains other non-caloric beneficial compounds</a:t>
            </a:r>
            <a:r>
              <a:rPr lang="en-US" sz="1200" kern="1200" baseline="0" dirty="0" smtClean="0">
                <a:solidFill>
                  <a:schemeClr val="tx1"/>
                </a:solidFill>
                <a:effectLst/>
                <a:latin typeface="+mn-lt"/>
                <a:ea typeface="+mn-ea"/>
                <a:cs typeface="+mn-cs"/>
              </a:rPr>
              <a:t> such as </a:t>
            </a:r>
            <a:r>
              <a:rPr lang="en-US" sz="1200" kern="1200" dirty="0" smtClean="0">
                <a:solidFill>
                  <a:schemeClr val="tx1"/>
                </a:solidFill>
                <a:effectLst/>
                <a:latin typeface="+mn-lt"/>
                <a:ea typeface="+mn-ea"/>
                <a:cs typeface="+mn-cs"/>
              </a:rPr>
              <a:t>water, vitamins,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minerals,</a:t>
            </a:r>
            <a:r>
              <a:rPr lang="en-US" sz="1200" kern="1200" baseline="0" dirty="0" smtClean="0">
                <a:solidFill>
                  <a:schemeClr val="tx1"/>
                </a:solidFill>
                <a:effectLst/>
                <a:latin typeface="+mn-lt"/>
                <a:ea typeface="+mn-ea"/>
                <a:cs typeface="+mn-cs"/>
              </a:rPr>
              <a:t> antioxidants and phytonutrients</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a general rule (2010 Dietary Guidelines) a balanced intake of key nutrients is:</a:t>
            </a:r>
          </a:p>
          <a:p>
            <a:r>
              <a:rPr lang="en-US" sz="1200" kern="1200" dirty="0" smtClean="0">
                <a:solidFill>
                  <a:schemeClr val="tx1"/>
                </a:solidFill>
                <a:effectLst/>
                <a:latin typeface="+mn-lt"/>
                <a:ea typeface="+mn-ea"/>
                <a:cs typeface="+mn-cs"/>
              </a:rPr>
              <a:t>45%-65% Carbohydrate; 10%-35% Protein; 20%-35% Fat for adults 19 years and older.</a:t>
            </a: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Similar to a vehicle, if we have no fuel (food) eventually our bodies will not function. In addition, when we consume poor fuel we don’t function at our optimal level, increasing our risk for illnesses and disease. Therefore, it is important for our overall health and wellbeing to consume proper, nutrient-dense fuel most of the time so we can do all of the things we want to do in this life. Remember, without your health, you have nothing. </a:t>
            </a:r>
            <a:endParaRPr lang="en-US" dirty="0" smtClean="0"/>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https://</a:t>
            </a:r>
            <a:r>
              <a:rPr lang="en-US" sz="1200" kern="1200" dirty="0" err="1" smtClean="0">
                <a:solidFill>
                  <a:schemeClr val="tx1"/>
                </a:solidFill>
                <a:effectLst/>
                <a:latin typeface="+mn-lt"/>
                <a:ea typeface="+mn-ea"/>
                <a:cs typeface="+mn-cs"/>
              </a:rPr>
              <a:t>health.gov</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dietaryguidelines</a:t>
            </a:r>
            <a:r>
              <a:rPr lang="en-US" sz="1200" kern="1200" dirty="0" smtClean="0">
                <a:solidFill>
                  <a:schemeClr val="tx1"/>
                </a:solidFill>
                <a:effectLst/>
                <a:latin typeface="+mn-lt"/>
                <a:ea typeface="+mn-ea"/>
                <a:cs typeface="+mn-cs"/>
              </a:rPr>
              <a:t>/2010/</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5</a:t>
            </a:fld>
            <a:endParaRPr lang="en-US"/>
          </a:p>
        </p:txBody>
      </p:sp>
    </p:spTree>
    <p:extLst>
      <p:ext uri="{BB962C8B-B14F-4D97-AF65-F5344CB8AC3E}">
        <p14:creationId xmlns:p14="http://schemas.microsoft.com/office/powerpoint/2010/main" val="2311748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Carbohydrates are classified into two general categories: simple and complex. Simple carbohydrates such as glucose, lactose, sucrose and maltose are just as their</a:t>
            </a:r>
            <a:r>
              <a:rPr lang="en-US" sz="1200" kern="1200" baseline="0" dirty="0" smtClean="0">
                <a:solidFill>
                  <a:schemeClr val="tx1"/>
                </a:solidFill>
                <a:effectLst/>
                <a:latin typeface="+mn-lt"/>
                <a:ea typeface="+mn-ea"/>
                <a:cs typeface="+mn-cs"/>
              </a:rPr>
              <a:t> name suggests, simple</a:t>
            </a:r>
            <a:r>
              <a:rPr lang="en-US" sz="1200" kern="1200" dirty="0" smtClean="0">
                <a:solidFill>
                  <a:schemeClr val="tx1"/>
                </a:solidFill>
                <a:effectLst/>
                <a:latin typeface="+mn-lt"/>
                <a:ea typeface="+mn-ea"/>
                <a:cs typeface="+mn-cs"/>
              </a:rPr>
              <a:t>. They are the quickest source of energy for the body because they are rapidly digested and absorbed into the bloodstream for use.  Examples include table sugar, fruit drinks, honey and candy.  These</a:t>
            </a:r>
            <a:r>
              <a:rPr lang="en-US" sz="1200" kern="1200" baseline="0" dirty="0" smtClean="0">
                <a:solidFill>
                  <a:schemeClr val="tx1"/>
                </a:solidFill>
                <a:effectLst/>
                <a:latin typeface="+mn-lt"/>
                <a:ea typeface="+mn-ea"/>
                <a:cs typeface="+mn-cs"/>
              </a:rPr>
              <a:t> types of foods tend to give you instant energy that is quickly used up, leaving you to burn and crash later.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Complex carbohydrates are made up of many simple molecules linked together and are often rich in fiber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water, making them more satisfying and health promoting than simple carbohydrates. They are commonly found in whole plant foods that come from the earth (potatoes, beans, fruits, vegetables, legumes, whole grains), making them a rich source of vitamins, minerals and phytonutrients as well. These</a:t>
            </a:r>
            <a:r>
              <a:rPr lang="en-US" sz="1200" kern="1200" baseline="0" dirty="0" smtClean="0">
                <a:solidFill>
                  <a:schemeClr val="tx1"/>
                </a:solidFill>
                <a:effectLst/>
                <a:latin typeface="+mn-lt"/>
                <a:ea typeface="+mn-ea"/>
                <a:cs typeface="+mn-cs"/>
              </a:rPr>
              <a:t> types of foods tend to leave you with lasting energy that “sticks with you” for longer periods of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Many people do not recognize the association of how nutrient-rich fuel from complex carbohydrates keeps them fuller longer, curbing their hunger and thus energy intake throughout the day. They also may not recognize that the less nutritious, simple carbohydrates leave them hungrier shortly after eating them. This is why some people always “feel” hungry despite eating high-energy foods frequently throughout the day. </a:t>
            </a:r>
            <a:endParaRPr lang="en-US" sz="1200" kern="1200" dirty="0" smtClean="0">
              <a:solidFill>
                <a:schemeClr val="tx1"/>
              </a:solidFill>
              <a:effectLst/>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6</a:t>
            </a:fld>
            <a:endParaRPr lang="en-US"/>
          </a:p>
        </p:txBody>
      </p:sp>
    </p:spTree>
    <p:extLst>
      <p:ext uri="{BB962C8B-B14F-4D97-AF65-F5344CB8AC3E}">
        <p14:creationId xmlns:p14="http://schemas.microsoft.com/office/powerpoint/2010/main" val="599195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When it comes to fat, choosing more of the healthy type is very important for optimal</a:t>
            </a:r>
            <a:r>
              <a:rPr lang="en-US" sz="1200" kern="1200" baseline="0" dirty="0" smtClean="0">
                <a:solidFill>
                  <a:schemeClr val="tx1"/>
                </a:solidFill>
                <a:effectLst/>
                <a:latin typeface="+mn-lt"/>
                <a:ea typeface="+mn-ea"/>
                <a:cs typeface="+mn-cs"/>
              </a:rPr>
              <a:t> health</a:t>
            </a:r>
            <a:r>
              <a:rPr lang="en-US" sz="1200" kern="1200" dirty="0" smtClean="0">
                <a:solidFill>
                  <a:schemeClr val="tx1"/>
                </a:solidFill>
                <a:effectLst/>
                <a:latin typeface="+mn-lt"/>
                <a:ea typeface="+mn-ea"/>
                <a:cs typeface="+mn-cs"/>
              </a:rPr>
              <a:t>. Anti-inflammatory fats are those that lower disease risk, and include mono- and polyunsaturated fat. Foods that are high in these fats are vegetable oils such as olive, canola, sunflower, soy and corn oil, as well as nuts, avocados seeds and fish.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Pro-inflammatory fats increase disease risk and are found in primarily in processed foods made with trans- fat from partially hydrogenated oils and are also found in fatty meats/animal products.  Fortunately trans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fats are/or will be eliminated from many foods in the food system. When</a:t>
            </a:r>
            <a:r>
              <a:rPr lang="en-US" sz="1200" kern="1200" baseline="0" dirty="0" smtClean="0">
                <a:solidFill>
                  <a:schemeClr val="tx1"/>
                </a:solidFill>
                <a:effectLst/>
                <a:latin typeface="+mn-lt"/>
                <a:ea typeface="+mn-ea"/>
                <a:cs typeface="+mn-cs"/>
              </a:rPr>
              <a:t> it comes to s</a:t>
            </a:r>
            <a:r>
              <a:rPr lang="en-US" sz="1200" kern="1200" dirty="0" smtClean="0">
                <a:solidFill>
                  <a:schemeClr val="tx1"/>
                </a:solidFill>
                <a:effectLst/>
                <a:latin typeface="+mn-lt"/>
                <a:ea typeface="+mn-ea"/>
                <a:cs typeface="+mn-cs"/>
              </a:rPr>
              <a:t>aturated fats,</a:t>
            </a:r>
            <a:r>
              <a:rPr lang="en-US" sz="1200" kern="1200" baseline="0" dirty="0" smtClean="0">
                <a:solidFill>
                  <a:schemeClr val="tx1"/>
                </a:solidFill>
                <a:effectLst/>
                <a:latin typeface="+mn-lt"/>
                <a:ea typeface="+mn-ea"/>
                <a:cs typeface="+mn-cs"/>
              </a:rPr>
              <a:t> know that they </a:t>
            </a:r>
            <a:r>
              <a:rPr lang="en-US" sz="1200" kern="1200" dirty="0" smtClean="0">
                <a:solidFill>
                  <a:schemeClr val="tx1"/>
                </a:solidFill>
                <a:effectLst/>
                <a:latin typeface="+mn-lt"/>
                <a:ea typeface="+mn-ea"/>
                <a:cs typeface="+mn-cs"/>
              </a:rPr>
              <a:t>are best consumed in limited amounts and include foods such as red meat, butter, cheese and ice cream.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Fats also contain the most calories (aka energy) than any other type of nutrient. Just one tablespoon of olive</a:t>
            </a:r>
            <a:r>
              <a:rPr lang="en-US" sz="1200" kern="1200" baseline="0" dirty="0" smtClean="0">
                <a:solidFill>
                  <a:schemeClr val="tx1"/>
                </a:solidFill>
                <a:effectLst/>
                <a:latin typeface="+mn-lt"/>
                <a:ea typeface="+mn-ea"/>
                <a:cs typeface="+mn-cs"/>
              </a:rPr>
              <a:t> oil has 120 calories! Because of this, they need to be eaten in moderation as to not go over your calorie needs for the day. </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7</a:t>
            </a:fld>
            <a:endParaRPr lang="en-US"/>
          </a:p>
        </p:txBody>
      </p:sp>
    </p:spTree>
    <p:extLst>
      <p:ext uri="{BB962C8B-B14F-4D97-AF65-F5344CB8AC3E}">
        <p14:creationId xmlns:p14="http://schemas.microsoft.com/office/powerpoint/2010/main" val="318015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Protein can be found in both animal and plant sources of food. Protein is often referred to as the most satisfying nutrient as it tends to keep you feeling fuller for longer periods of time. You’ve likely heard protein referred to as meat or meat substitutes. Healthful protein choices include both plant-based proteins such as beans (black, kidney, pinto), lentils, quinoa, soy (tofu/tempeh), peas as well as animal sources of protein such as fish and seafood (especially those high in omega-3 fatty acids) chicken and other poultry, as well as low fat dairy products and eggs. Lean options of game such as buffalo, pheasant and venison can also be healthy protein sources. If you choose beef, pork, veal or lamb, be sure to select the leanest options.</a:t>
            </a:r>
            <a:r>
              <a:rPr lang="en-US" sz="1200" kern="1200" baseline="0" dirty="0" smtClean="0">
                <a:solidFill>
                  <a:schemeClr val="tx1"/>
                </a:solidFill>
                <a:effectLst/>
                <a:latin typeface="+mn-lt"/>
                <a:ea typeface="+mn-ea"/>
                <a:cs typeface="+mn-cs"/>
              </a:rPr>
              <a:t> When it comes to </a:t>
            </a:r>
            <a:r>
              <a:rPr lang="en-US" sz="1200" kern="1200" dirty="0" smtClean="0">
                <a:solidFill>
                  <a:schemeClr val="tx1"/>
                </a:solidFill>
                <a:effectLst/>
                <a:latin typeface="+mn-lt"/>
                <a:ea typeface="+mn-ea"/>
                <a:cs typeface="+mn-cs"/>
              </a:rPr>
              <a:t>grass fed vs grain fed versions, know that the grass fed versions have been shown to have less</a:t>
            </a:r>
            <a:r>
              <a:rPr lang="en-US" sz="1200" kern="1200" baseline="0" dirty="0" smtClean="0">
                <a:solidFill>
                  <a:schemeClr val="tx1"/>
                </a:solidFill>
                <a:effectLst/>
                <a:latin typeface="+mn-lt"/>
                <a:ea typeface="+mn-ea"/>
                <a:cs typeface="+mn-cs"/>
              </a:rPr>
              <a:t> inflammatory</a:t>
            </a:r>
            <a:r>
              <a:rPr lang="en-US" sz="1200" kern="1200" dirty="0" smtClean="0">
                <a:solidFill>
                  <a:schemeClr val="tx1"/>
                </a:solidFill>
                <a:effectLst/>
                <a:latin typeface="+mn-lt"/>
                <a:ea typeface="+mn-ea"/>
                <a:cs typeface="+mn-cs"/>
              </a:rPr>
              <a:t> fatty acid profiles and are</a:t>
            </a:r>
            <a:r>
              <a:rPr lang="en-US" sz="1200" kern="1200" baseline="0" dirty="0" smtClean="0">
                <a:solidFill>
                  <a:schemeClr val="tx1"/>
                </a:solidFill>
                <a:effectLst/>
                <a:latin typeface="+mn-lt"/>
                <a:ea typeface="+mn-ea"/>
                <a:cs typeface="+mn-cs"/>
              </a:rPr>
              <a:t> therefore considered to be healthier</a:t>
            </a:r>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8</a:t>
            </a:fld>
            <a:endParaRPr lang="en-US"/>
          </a:p>
        </p:txBody>
      </p:sp>
    </p:spTree>
    <p:extLst>
      <p:ext uri="{BB962C8B-B14F-4D97-AF65-F5344CB8AC3E}">
        <p14:creationId xmlns:p14="http://schemas.microsoft.com/office/powerpoint/2010/main" val="698559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Once</a:t>
            </a:r>
            <a:r>
              <a:rPr lang="en-US" baseline="0" dirty="0" smtClean="0"/>
              <a:t> we eat food,</a:t>
            </a:r>
            <a:r>
              <a:rPr lang="en-US" dirty="0" smtClean="0"/>
              <a:t> our body</a:t>
            </a:r>
            <a:r>
              <a:rPr lang="en-US" baseline="0" dirty="0" smtClean="0"/>
              <a:t> has the big job of breaking down our food into particles that can be utilized for energy. </a:t>
            </a:r>
            <a:endParaRPr lang="en-US" dirty="0" smtClean="0"/>
          </a:p>
          <a:p>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9</a:t>
            </a:fld>
            <a:endParaRPr lang="en-US"/>
          </a:p>
        </p:txBody>
      </p:sp>
    </p:spTree>
    <p:extLst>
      <p:ext uri="{BB962C8B-B14F-4D97-AF65-F5344CB8AC3E}">
        <p14:creationId xmlns:p14="http://schemas.microsoft.com/office/powerpoint/2010/main" val="1649691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Digestion is important for breaking down food that we eat into nutrients, which the body uses for energy, growth, and cell repair. Food and drink must be changed into smaller molecules of nutrients before the blood can absorb them and carry them to cells throughout the body. Digestion works by moving food through the GI tract. Digestion begins in the mouth with saliva and chewing and ends in the small intestine (note that a few nutrients</a:t>
            </a:r>
            <a:r>
              <a:rPr lang="en-US" sz="1200" b="0" i="0" kern="1200" baseline="0" dirty="0" smtClean="0">
                <a:solidFill>
                  <a:schemeClr val="tx1"/>
                </a:solidFill>
                <a:effectLst/>
                <a:latin typeface="+mn-lt"/>
                <a:ea typeface="+mn-ea"/>
                <a:cs typeface="+mn-cs"/>
              </a:rPr>
              <a:t> do get absorbed in the large intestine as well but most occurs in the small intestine)</a:t>
            </a:r>
            <a:r>
              <a:rPr lang="en-US" sz="1200" b="0" i="0" kern="1200" dirty="0" smtClean="0">
                <a:solidFill>
                  <a:schemeClr val="tx1"/>
                </a:solidFill>
                <a:effectLst/>
                <a:latin typeface="+mn-lt"/>
                <a:ea typeface="+mn-ea"/>
                <a:cs typeface="+mn-cs"/>
              </a:rPr>
              <a:t>. As food passes through the GI tract, it mixes with digestive juices, causing large molecules of food to break down into smaller molecules.</a:t>
            </a:r>
            <a:endParaRPr lang="en-US" dirty="0"/>
          </a:p>
        </p:txBody>
      </p:sp>
      <p:sp>
        <p:nvSpPr>
          <p:cNvPr id="4" name="Slide Number Placeholder 3"/>
          <p:cNvSpPr>
            <a:spLocks noGrp="1"/>
          </p:cNvSpPr>
          <p:nvPr>
            <p:ph type="sldNum" sz="quarter" idx="10"/>
          </p:nvPr>
        </p:nvSpPr>
        <p:spPr/>
        <p:txBody>
          <a:bodyPr/>
          <a:lstStyle/>
          <a:p>
            <a:fld id="{320A03B8-7400-9140-9D9A-643A15117B4A}" type="slidenum">
              <a:rPr lang="en-US" smtClean="0"/>
              <a:t>10</a:t>
            </a:fld>
            <a:endParaRPr lang="en-US"/>
          </a:p>
        </p:txBody>
      </p:sp>
    </p:spTree>
    <p:extLst>
      <p:ext uri="{BB962C8B-B14F-4D97-AF65-F5344CB8AC3E}">
        <p14:creationId xmlns:p14="http://schemas.microsoft.com/office/powerpoint/2010/main" val="1822229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6808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0_Title and Content">
    <p:spTree>
      <p:nvGrpSpPr>
        <p:cNvPr id="1" name=""/>
        <p:cNvGrpSpPr/>
        <p:nvPr/>
      </p:nvGrpSpPr>
      <p:grpSpPr>
        <a:xfrm>
          <a:off x="0" y="0"/>
          <a:ext cx="0" cy="0"/>
          <a:chOff x="0" y="0"/>
          <a:chExt cx="0" cy="0"/>
        </a:xfrm>
      </p:grpSpPr>
      <p:sp>
        <p:nvSpPr>
          <p:cNvPr id="4" name="Rectangle 3"/>
          <p:cNvSpPr/>
          <p:nvPr userDrawn="1"/>
        </p:nvSpPr>
        <p:spPr>
          <a:xfrm>
            <a:off x="0" y="0"/>
            <a:ext cx="9144000" cy="5143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5" name="Title 1"/>
          <p:cNvSpPr>
            <a:spLocks noGrp="1"/>
          </p:cNvSpPr>
          <p:nvPr>
            <p:ph type="ctrTitle"/>
          </p:nvPr>
        </p:nvSpPr>
        <p:spPr>
          <a:xfrm>
            <a:off x="685800" y="2033732"/>
            <a:ext cx="7772400" cy="1102519"/>
          </a:xfrm>
          <a:prstGeom prst="rect">
            <a:avLst/>
          </a:prstGeom>
        </p:spPr>
        <p:txBody>
          <a:bodyPr>
            <a:normAutofit/>
          </a:bodyPr>
          <a:lstStyle>
            <a:lvl1pPr>
              <a:defRPr sz="4000">
                <a:solidFill>
                  <a:srgbClr val="FFFFFF"/>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372704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2_Title and Content">
    <p:spTree>
      <p:nvGrpSpPr>
        <p:cNvPr id="1" name=""/>
        <p:cNvGrpSpPr/>
        <p:nvPr/>
      </p:nvGrpSpPr>
      <p:grpSpPr>
        <a:xfrm>
          <a:off x="0" y="0"/>
          <a:ext cx="0" cy="0"/>
          <a:chOff x="0" y="0"/>
          <a:chExt cx="0" cy="0"/>
        </a:xfrm>
      </p:grpSpPr>
      <p:sp>
        <p:nvSpPr>
          <p:cNvPr id="8" name="Rectangle 7"/>
          <p:cNvSpPr/>
          <p:nvPr userDrawn="1"/>
        </p:nvSpPr>
        <p:spPr>
          <a:xfrm>
            <a:off x="-8468" y="1125414"/>
            <a:ext cx="9152467" cy="291318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3"/>
              </a:solidFill>
            </a:endParaRPr>
          </a:p>
        </p:txBody>
      </p:sp>
      <p:sp>
        <p:nvSpPr>
          <p:cNvPr id="3" name="Content Placeholder 2"/>
          <p:cNvSpPr>
            <a:spLocks noGrp="1"/>
          </p:cNvSpPr>
          <p:nvPr>
            <p:ph idx="1"/>
          </p:nvPr>
        </p:nvSpPr>
        <p:spPr>
          <a:xfrm>
            <a:off x="457200" y="2031999"/>
            <a:ext cx="4885267" cy="770470"/>
          </a:xfrm>
          <a:noFill/>
        </p:spPr>
        <p:txBody>
          <a:bodyPr>
            <a:noAutofit/>
          </a:bodyPr>
          <a:lstStyle>
            <a:lvl1pPr marL="0" indent="0">
              <a:lnSpc>
                <a:spcPct val="100000"/>
              </a:lnSpc>
              <a:buClr>
                <a:schemeClr val="accent2"/>
              </a:buClr>
              <a:buFont typeface="Wingdings" charset="2"/>
              <a:buNone/>
              <a:defRPr sz="3000">
                <a:solidFill>
                  <a:srgbClr val="FFFFFF"/>
                </a:solidFill>
              </a:defRPr>
            </a:lvl1pPr>
            <a:lvl2pPr marL="457200" indent="0">
              <a:buClr>
                <a:schemeClr val="accent2"/>
              </a:buClr>
              <a:buFont typeface="Arial"/>
              <a:buNone/>
              <a:defRPr/>
            </a:lvl2pPr>
            <a:lvl3pPr marL="914400" indent="0">
              <a:buClr>
                <a:schemeClr val="accent2"/>
              </a:buClr>
              <a:buNone/>
              <a:defRPr/>
            </a:lvl3pPr>
            <a:lvl4pPr marL="1371600" indent="0">
              <a:buClr>
                <a:schemeClr val="accent2"/>
              </a:buClr>
              <a:buNone/>
              <a:defRPr/>
            </a:lvl4pPr>
            <a:lvl5pPr marL="1828800" indent="0">
              <a:buClr>
                <a:schemeClr val="accent2"/>
              </a:buClr>
              <a:buNone/>
              <a:defRPr/>
            </a:lvl5pPr>
          </a:lstStyle>
          <a:p>
            <a:pPr lvl="0"/>
            <a:r>
              <a:rPr lang="en-US" smtClean="0"/>
              <a:t>Click to edit Master text styles</a:t>
            </a:r>
          </a:p>
        </p:txBody>
      </p:sp>
      <p:cxnSp>
        <p:nvCxnSpPr>
          <p:cNvPr id="6" name="Straight Connector 5"/>
          <p:cNvCxnSpPr/>
          <p:nvPr userDrawn="1"/>
        </p:nvCxnSpPr>
        <p:spPr>
          <a:xfrm>
            <a:off x="4191509" y="205979"/>
            <a:ext cx="760982" cy="0"/>
          </a:xfrm>
          <a:prstGeom prst="line">
            <a:avLst/>
          </a:prstGeom>
          <a:ln w="38100" cmpd="sng">
            <a:solidFill>
              <a:srgbClr val="9ABCC1"/>
            </a:solidFill>
          </a:ln>
          <a:effectLst/>
        </p:spPr>
        <p:style>
          <a:lnRef idx="2">
            <a:schemeClr val="accent1"/>
          </a:lnRef>
          <a:fillRef idx="0">
            <a:schemeClr val="accent1"/>
          </a:fillRef>
          <a:effectRef idx="1">
            <a:schemeClr val="accent1"/>
          </a:effectRef>
          <a:fontRef idx="minor">
            <a:schemeClr val="tx1"/>
          </a:fontRef>
        </p:style>
      </p:cxnSp>
      <p:sp>
        <p:nvSpPr>
          <p:cNvPr id="9" name="Title Placeholder 1"/>
          <p:cNvSpPr>
            <a:spLocks noGrp="1"/>
          </p:cNvSpPr>
          <p:nvPr>
            <p:ph type="title"/>
          </p:nvPr>
        </p:nvSpPr>
        <p:spPr>
          <a:xfrm>
            <a:off x="457200" y="211602"/>
            <a:ext cx="8229600" cy="315800"/>
          </a:xfrm>
          <a:prstGeom prst="rect">
            <a:avLst/>
          </a:prstGeom>
        </p:spPr>
        <p:txBody>
          <a:bodyPr vert="horz" lIns="91440" tIns="45720" rIns="91440" bIns="45720" rtlCol="0" anchor="ctr">
            <a:normAutofit/>
          </a:bodyPr>
          <a:lstStyle>
            <a:lvl1pPr>
              <a:defRPr sz="1400" b="1"/>
            </a:lvl1pPr>
          </a:lstStyle>
          <a:p>
            <a:r>
              <a:rPr lang="en-US" smtClean="0"/>
              <a:t>Click to edit Master title style</a:t>
            </a:r>
            <a:endParaRPr lang="en-US" dirty="0"/>
          </a:p>
        </p:txBody>
      </p:sp>
      <p:sp>
        <p:nvSpPr>
          <p:cNvPr id="10" name="Text Placeholder 3"/>
          <p:cNvSpPr>
            <a:spLocks noGrp="1"/>
          </p:cNvSpPr>
          <p:nvPr>
            <p:ph type="body" sz="quarter" idx="10"/>
          </p:nvPr>
        </p:nvSpPr>
        <p:spPr>
          <a:xfrm>
            <a:off x="457200" y="531348"/>
            <a:ext cx="8229600" cy="405057"/>
          </a:xfrm>
        </p:spPr>
        <p:txBody>
          <a:bodyPr>
            <a:noAutofit/>
          </a:bodyPr>
          <a:lstStyle>
            <a:lvl1pPr marL="0" indent="0" algn="ctr">
              <a:buNone/>
              <a:defRPr sz="2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smtClean="0"/>
              <a:t>Click to edit Master text styles</a:t>
            </a:r>
          </a:p>
        </p:txBody>
      </p:sp>
    </p:spTree>
    <p:extLst>
      <p:ext uri="{BB962C8B-B14F-4D97-AF65-F5344CB8AC3E}">
        <p14:creationId xmlns:p14="http://schemas.microsoft.com/office/powerpoint/2010/main" val="326897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54935"/>
            <a:ext cx="8229600" cy="3394472"/>
          </a:xfrm>
        </p:spPr>
        <p:txBody>
          <a:bodyPr/>
          <a:lstStyle>
            <a:lvl1pPr marL="342900" indent="-342900">
              <a:buClr>
                <a:schemeClr val="accent1"/>
              </a:buClr>
              <a:buFont typeface="Wingdings" charset="2"/>
              <a:buChar char="§"/>
              <a:defRPr/>
            </a:lvl1pPr>
            <a:lvl2pPr marL="742950" indent="-285750">
              <a:buClr>
                <a:schemeClr val="accent1"/>
              </a:buClr>
              <a:buFont typeface="Arial"/>
              <a:buChar cha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Placeholder 1"/>
          <p:cNvSpPr>
            <a:spLocks noGrp="1"/>
          </p:cNvSpPr>
          <p:nvPr>
            <p:ph type="title"/>
          </p:nvPr>
        </p:nvSpPr>
        <p:spPr>
          <a:xfrm>
            <a:off x="457200" y="211602"/>
            <a:ext cx="8229600" cy="315800"/>
          </a:xfrm>
          <a:prstGeom prst="rect">
            <a:avLst/>
          </a:prstGeom>
        </p:spPr>
        <p:txBody>
          <a:bodyPr vert="horz" lIns="91440" tIns="45720" rIns="91440" bIns="45720" rtlCol="0" anchor="ctr">
            <a:normAutofit/>
          </a:bodyPr>
          <a:lstStyle>
            <a:lvl1pPr>
              <a:defRPr sz="1400" b="1"/>
            </a:lvl1pPr>
          </a:lstStyle>
          <a:p>
            <a:r>
              <a:rPr lang="en-US" smtClean="0"/>
              <a:t>Click to edit Master title style</a:t>
            </a:r>
            <a:endParaRPr lang="en-US" dirty="0"/>
          </a:p>
        </p:txBody>
      </p:sp>
      <p:cxnSp>
        <p:nvCxnSpPr>
          <p:cNvPr id="6" name="Straight Connector 5"/>
          <p:cNvCxnSpPr/>
          <p:nvPr userDrawn="1"/>
        </p:nvCxnSpPr>
        <p:spPr>
          <a:xfrm>
            <a:off x="4191509" y="205979"/>
            <a:ext cx="760982" cy="0"/>
          </a:xfrm>
          <a:prstGeom prst="line">
            <a:avLst/>
          </a:prstGeom>
          <a:ln w="3810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p:cNvSpPr>
            <a:spLocks noGrp="1"/>
          </p:cNvSpPr>
          <p:nvPr>
            <p:ph type="body" sz="quarter" idx="10"/>
          </p:nvPr>
        </p:nvSpPr>
        <p:spPr>
          <a:xfrm>
            <a:off x="457200" y="531348"/>
            <a:ext cx="8229600" cy="405057"/>
          </a:xfrm>
        </p:spPr>
        <p:txBody>
          <a:bodyPr>
            <a:noAutofit/>
          </a:bodyPr>
          <a:lstStyle>
            <a:lvl1pPr marL="0" indent="0" algn="ctr">
              <a:buNone/>
              <a:defRPr sz="2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smtClean="0"/>
              <a:t>Click to edit Master text styles</a:t>
            </a:r>
          </a:p>
        </p:txBody>
      </p:sp>
    </p:spTree>
    <p:extLst>
      <p:ext uri="{BB962C8B-B14F-4D97-AF65-F5344CB8AC3E}">
        <p14:creationId xmlns:p14="http://schemas.microsoft.com/office/powerpoint/2010/main" val="2854450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Compariso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57200" y="1245540"/>
            <a:ext cx="4040188" cy="2963464"/>
          </a:xfrm>
        </p:spPr>
        <p:txBody>
          <a:bodyPr/>
          <a:lstStyle>
            <a:lvl1pPr marL="342900" indent="-342900">
              <a:buClr>
                <a:schemeClr val="accent1"/>
              </a:buClr>
              <a:buFont typeface="Wingdings" charset="2"/>
              <a:buChar char="§"/>
              <a:defRPr sz="2400"/>
            </a:lvl1pPr>
            <a:lvl2pPr marL="742950" indent="-285750">
              <a:buClr>
                <a:schemeClr val="accent1"/>
              </a:buClr>
              <a:buFont typeface="Lucida Grande"/>
              <a:buChar char="›"/>
              <a:defRPr sz="2000"/>
            </a:lvl2pPr>
            <a:lvl3pPr>
              <a:buClr>
                <a:schemeClr val="accent1"/>
              </a:buClr>
              <a:defRPr sz="1800"/>
            </a:lvl3pPr>
            <a:lvl4pPr>
              <a:buClr>
                <a:schemeClr val="accent1"/>
              </a:buClr>
              <a:defRPr sz="1600"/>
            </a:lvl4pPr>
            <a:lvl5pPr marL="2057400" indent="-228600">
              <a:buClr>
                <a:schemeClr val="accent1"/>
              </a:buClr>
              <a:buFont typeface="Arial"/>
              <a:buChar cha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3"/>
          <p:cNvSpPr>
            <a:spLocks noGrp="1"/>
          </p:cNvSpPr>
          <p:nvPr>
            <p:ph sz="half" idx="10"/>
          </p:nvPr>
        </p:nvSpPr>
        <p:spPr>
          <a:xfrm>
            <a:off x="4645026" y="1245539"/>
            <a:ext cx="4040188" cy="2963466"/>
          </a:xfrm>
        </p:spPr>
        <p:txBody>
          <a:bodyPr/>
          <a:lstStyle>
            <a:lvl1pPr marL="342900" indent="-342900">
              <a:buClr>
                <a:schemeClr val="accent1"/>
              </a:buClr>
              <a:buFont typeface="Wingdings" charset="2"/>
              <a:buChar char="§"/>
              <a:defRPr sz="2400"/>
            </a:lvl1pPr>
            <a:lvl2pPr marL="742950" indent="-285750">
              <a:buClr>
                <a:schemeClr val="accent1"/>
              </a:buClr>
              <a:buFont typeface="Lucida Grande"/>
              <a:buChar char="›"/>
              <a:defRPr sz="2000"/>
            </a:lvl2pPr>
            <a:lvl3pPr>
              <a:buClr>
                <a:schemeClr val="accent1"/>
              </a:buClr>
              <a:defRPr sz="1800"/>
            </a:lvl3pPr>
            <a:lvl4pPr>
              <a:buClr>
                <a:schemeClr val="accent1"/>
              </a:buClr>
              <a:defRPr sz="1600"/>
            </a:lvl4pPr>
            <a:lvl5pPr marL="2057400" indent="-228600">
              <a:buClr>
                <a:schemeClr val="accent1"/>
              </a:buClr>
              <a:buFont typeface="Arial"/>
              <a:buChar cha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cxnSp>
        <p:nvCxnSpPr>
          <p:cNvPr id="7" name="Straight Connector 6"/>
          <p:cNvCxnSpPr/>
          <p:nvPr userDrawn="1"/>
        </p:nvCxnSpPr>
        <p:spPr>
          <a:xfrm>
            <a:off x="4191509" y="205979"/>
            <a:ext cx="760982" cy="0"/>
          </a:xfrm>
          <a:prstGeom prst="line">
            <a:avLst/>
          </a:prstGeom>
          <a:ln w="38100" cmpd="sng">
            <a:solidFill>
              <a:srgbClr val="5B8790"/>
            </a:solidFill>
          </a:ln>
          <a:effectLst/>
        </p:spPr>
        <p:style>
          <a:lnRef idx="2">
            <a:schemeClr val="accent1"/>
          </a:lnRef>
          <a:fillRef idx="0">
            <a:schemeClr val="accent1"/>
          </a:fillRef>
          <a:effectRef idx="1">
            <a:schemeClr val="accent1"/>
          </a:effectRef>
          <a:fontRef idx="minor">
            <a:schemeClr val="tx1"/>
          </a:fontRef>
        </p:style>
      </p:cxnSp>
      <p:sp>
        <p:nvSpPr>
          <p:cNvPr id="9" name="Title Placeholder 1"/>
          <p:cNvSpPr>
            <a:spLocks noGrp="1"/>
          </p:cNvSpPr>
          <p:nvPr>
            <p:ph type="title"/>
          </p:nvPr>
        </p:nvSpPr>
        <p:spPr>
          <a:xfrm>
            <a:off x="457200" y="211602"/>
            <a:ext cx="8229600" cy="315800"/>
          </a:xfrm>
          <a:prstGeom prst="rect">
            <a:avLst/>
          </a:prstGeom>
        </p:spPr>
        <p:txBody>
          <a:bodyPr vert="horz" lIns="91440" tIns="45720" rIns="91440" bIns="45720" rtlCol="0" anchor="ctr">
            <a:normAutofit/>
          </a:bodyPr>
          <a:lstStyle>
            <a:lvl1pPr>
              <a:defRPr sz="1400" b="1"/>
            </a:lvl1pPr>
          </a:lstStyle>
          <a:p>
            <a:r>
              <a:rPr lang="en-US" smtClean="0"/>
              <a:t>Click to edit Master title style</a:t>
            </a:r>
            <a:endParaRPr lang="en-US" dirty="0"/>
          </a:p>
        </p:txBody>
      </p:sp>
      <p:sp>
        <p:nvSpPr>
          <p:cNvPr id="12" name="Text Placeholder 3"/>
          <p:cNvSpPr>
            <a:spLocks noGrp="1"/>
          </p:cNvSpPr>
          <p:nvPr>
            <p:ph type="body" sz="quarter" idx="11"/>
          </p:nvPr>
        </p:nvSpPr>
        <p:spPr>
          <a:xfrm>
            <a:off x="457200" y="531348"/>
            <a:ext cx="8229600" cy="405057"/>
          </a:xfrm>
        </p:spPr>
        <p:txBody>
          <a:bodyPr>
            <a:noAutofit/>
          </a:bodyPr>
          <a:lstStyle>
            <a:lvl1pPr marL="0" indent="0" algn="ctr">
              <a:buNone/>
              <a:defRPr sz="2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smtClean="0"/>
              <a:t>Click to edit Master text styles</a:t>
            </a:r>
          </a:p>
        </p:txBody>
      </p:sp>
    </p:spTree>
    <p:extLst>
      <p:ext uri="{BB962C8B-B14F-4D97-AF65-F5344CB8AC3E}">
        <p14:creationId xmlns:p14="http://schemas.microsoft.com/office/powerpoint/2010/main" val="4236128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3_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a:prstGeom prst="rect">
            <a:avLst/>
          </a:prstGeom>
        </p:spPr>
        <p:txBody>
          <a:bodyPr>
            <a:normAutofit/>
          </a:bodyPr>
          <a:lstStyle>
            <a:lvl1pPr>
              <a:defRPr sz="4000">
                <a:solidFill>
                  <a:schemeClr val="bg1"/>
                </a:solidFill>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685800" y="2914650"/>
            <a:ext cx="7772400" cy="1314450"/>
          </a:xfrm>
        </p:spPr>
        <p:txBody>
          <a:bodyPr>
            <a:normAutofit/>
          </a:bodyPr>
          <a:lstStyle>
            <a:lvl1pPr marL="0" indent="0" algn="ctr">
              <a:buNone/>
              <a:defRPr sz="2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60316152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4" name="Rectangle 3"/>
          <p:cNvSpPr/>
          <p:nvPr userDrawn="1"/>
        </p:nvSpPr>
        <p:spPr>
          <a:xfrm>
            <a:off x="0" y="0"/>
            <a:ext cx="9144000" cy="51435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2570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ustom Layou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029364"/>
            <a:ext cx="8229600" cy="857250"/>
          </a:xfrm>
          <a:prstGeom prst="rect">
            <a:avLst/>
          </a:prstGeom>
        </p:spPr>
        <p:txBody>
          <a:bodyPr>
            <a:normAutofit/>
          </a:bodyPr>
          <a:lstStyle>
            <a:lvl1pPr>
              <a:defRPr sz="3000">
                <a:solidFill>
                  <a:srgbClr val="FFFFFF"/>
                </a:solidFill>
              </a:defRPr>
            </a:lvl1pPr>
          </a:lstStyle>
          <a:p>
            <a:r>
              <a:rPr lang="en-US" smtClean="0"/>
              <a:t>Click to edit Master title style</a:t>
            </a:r>
            <a:endParaRPr lang="en-US" dirty="0"/>
          </a:p>
        </p:txBody>
      </p:sp>
      <p:sp>
        <p:nvSpPr>
          <p:cNvPr id="4" name="Rectangle 3"/>
          <p:cNvSpPr/>
          <p:nvPr userDrawn="1"/>
        </p:nvSpPr>
        <p:spPr>
          <a:xfrm>
            <a:off x="8686800" y="4626174"/>
            <a:ext cx="401919" cy="436538"/>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42081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88079"/>
            <a:ext cx="8229600" cy="2918224"/>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56282173"/>
      </p:ext>
    </p:extLst>
  </p:cSld>
  <p:clrMap bg1="lt1" tx1="dk1" bg2="lt2" tx2="dk2" accent1="accent1" accent2="accent2" accent3="accent3" accent4="accent4" accent5="accent5" accent6="accent6" hlink="hlink" folHlink="folHlink"/>
  <p:sldLayoutIdLst>
    <p:sldLayoutId id="2147483769" r:id="rId1"/>
    <p:sldLayoutId id="2147483832" r:id="rId2"/>
    <p:sldLayoutId id="2147483778" r:id="rId3"/>
    <p:sldLayoutId id="2147483779" r:id="rId4"/>
    <p:sldLayoutId id="2147483780" r:id="rId5"/>
    <p:sldLayoutId id="2147483788" r:id="rId6"/>
    <p:sldLayoutId id="2147483690" r:id="rId7"/>
    <p:sldLayoutId id="2147483660" r:id="rId8"/>
  </p:sldLayoutIdLst>
  <p:txStyles>
    <p:titleStyle>
      <a:lvl1pPr algn="ctr" defTabSz="457200" rtl="0" eaLnBrk="1" latinLnBrk="0" hangingPunct="1">
        <a:spcBef>
          <a:spcPct val="0"/>
        </a:spcBef>
        <a:buNone/>
        <a:defRPr sz="16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8.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22.jpg"/><Relationship Id="rId6" Type="http://schemas.openxmlformats.org/officeDocument/2006/relationships/image" Target="../media/image23.jpg"/><Relationship Id="rId7"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2.jp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hyperlink" Target="http://www.foodandnutrition.org/Nutrition-Apps/" TargetMode="External"/><Relationship Id="rId4" Type="http://schemas.openxmlformats.org/officeDocument/2006/relationships/hyperlink" Target="http://www.eatright.org/" TargetMode="External"/><Relationship Id="rId5" Type="http://schemas.openxmlformats.org/officeDocument/2006/relationships/hyperlink" Target="http://www.nutritionfacts.org/" TargetMode="External"/><Relationship Id="rId6" Type="http://schemas.openxmlformats.org/officeDocument/2006/relationships/hyperlink" Target="https://ods.od.nih.gov/" TargetMode="External"/><Relationship Id="rId7" Type="http://schemas.openxmlformats.org/officeDocument/2006/relationships/hyperlink" Target="http://food.unl.edu/fnh" TargetMode="External"/><Relationship Id="rId8" Type="http://schemas.openxmlformats.org/officeDocument/2006/relationships/image" Target="../media/image37.png"/><Relationship Id="rId9"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63000"/>
            <a:extLst>
              <a:ext uri="{28A0092B-C50C-407E-A947-70E740481C1C}">
                <a14:useLocalDpi xmlns:a14="http://schemas.microsoft.com/office/drawing/2010/main" val="0"/>
              </a:ext>
            </a:extLst>
          </a:blip>
          <a:stretch>
            <a:fillRect/>
          </a:stretch>
        </p:blipFill>
        <p:spPr>
          <a:xfrm>
            <a:off x="6764" y="0"/>
            <a:ext cx="9137236" cy="5147310"/>
          </a:xfrm>
          <a:prstGeom prst="rect">
            <a:avLst/>
          </a:prstGeom>
          <a:effectLst/>
        </p:spPr>
      </p:pic>
      <p:sp>
        <p:nvSpPr>
          <p:cNvPr id="7" name="Title 2"/>
          <p:cNvSpPr>
            <a:spLocks noGrp="1"/>
          </p:cNvSpPr>
          <p:nvPr>
            <p:ph type="title"/>
          </p:nvPr>
        </p:nvSpPr>
        <p:spPr>
          <a:xfrm>
            <a:off x="1445491" y="1640539"/>
            <a:ext cx="6253018" cy="1072194"/>
          </a:xfrm>
          <a:ln w="76200">
            <a:solidFill>
              <a:schemeClr val="bg1"/>
            </a:solidFill>
          </a:ln>
        </p:spPr>
        <p:txBody>
          <a:bodyPr anchor="ctr">
            <a:noAutofit/>
          </a:bodyPr>
          <a:lstStyle/>
          <a:p>
            <a:pPr>
              <a:lnSpc>
                <a:spcPct val="90000"/>
              </a:lnSpc>
            </a:pPr>
            <a:r>
              <a:rPr lang="en-US" sz="4800" b="1" spc="0" dirty="0" smtClean="0">
                <a:solidFill>
                  <a:srgbClr val="FFFFFF"/>
                </a:solidFill>
              </a:rPr>
              <a:t>LOW STRESS </a:t>
            </a:r>
            <a:r>
              <a:rPr lang="en-US" sz="4800" b="1" spc="0" dirty="0" smtClean="0">
                <a:solidFill>
                  <a:srgbClr val="FFFFFF"/>
                </a:solidFill>
              </a:rPr>
              <a:t>EATING</a:t>
            </a:r>
            <a:endParaRPr lang="en-US" sz="4800" b="1" spc="0" dirty="0">
              <a:solidFill>
                <a:srgbClr val="FFFFFF"/>
              </a:solidFill>
            </a:endParaRPr>
          </a:p>
        </p:txBody>
      </p:sp>
      <p:sp>
        <p:nvSpPr>
          <p:cNvPr id="8" name="Title 2"/>
          <p:cNvSpPr txBox="1">
            <a:spLocks/>
          </p:cNvSpPr>
          <p:nvPr/>
        </p:nvSpPr>
        <p:spPr>
          <a:xfrm>
            <a:off x="611307" y="2517809"/>
            <a:ext cx="7921386" cy="857250"/>
          </a:xfrm>
          <a:prstGeom prst="rect">
            <a:avLst/>
          </a:prstGeom>
        </p:spPr>
        <p:txBody>
          <a:bodyPr vert="horz" lIns="91440" tIns="45720" rIns="91440" bIns="45720" rtlCol="0" anchor="ctr">
            <a:noAutofit/>
          </a:bodyPr>
          <a:lstStyle>
            <a:lvl1pPr algn="l" defTabSz="457200" rtl="0" eaLnBrk="1" latinLnBrk="0" hangingPunct="1">
              <a:spcBef>
                <a:spcPct val="0"/>
              </a:spcBef>
              <a:buNone/>
              <a:defRPr sz="4800" kern="1200" spc="-200" baseline="0">
                <a:solidFill>
                  <a:schemeClr val="tx1">
                    <a:lumMod val="75000"/>
                    <a:lumOff val="25000"/>
                  </a:schemeClr>
                </a:solidFill>
                <a:latin typeface="+mj-lt"/>
                <a:ea typeface="+mj-ea"/>
                <a:cs typeface="+mj-cs"/>
              </a:defRPr>
            </a:lvl1pPr>
          </a:lstStyle>
          <a:p>
            <a:pPr algn="ctr"/>
            <a:r>
              <a:rPr lang="en-US" sz="2200" spc="0" dirty="0" smtClean="0">
                <a:solidFill>
                  <a:srgbClr val="FFFFFF"/>
                </a:solidFill>
              </a:rPr>
              <a:t>The Connection Between Stress and Nutrition</a:t>
            </a:r>
            <a:endParaRPr lang="en-US" sz="2200" spc="0" dirty="0">
              <a:solidFill>
                <a:srgbClr val="FFFFFF"/>
              </a:solidFill>
            </a:endParaRPr>
          </a:p>
        </p:txBody>
      </p:sp>
      <p:sp>
        <p:nvSpPr>
          <p:cNvPr id="6" name="Title 2"/>
          <p:cNvSpPr txBox="1">
            <a:spLocks/>
          </p:cNvSpPr>
          <p:nvPr/>
        </p:nvSpPr>
        <p:spPr>
          <a:xfrm>
            <a:off x="611307" y="3292288"/>
            <a:ext cx="7921386" cy="857250"/>
          </a:xfrm>
          <a:prstGeom prst="rect">
            <a:avLst/>
          </a:prstGeom>
        </p:spPr>
        <p:txBody>
          <a:bodyPr vert="horz" lIns="91440" tIns="45720" rIns="91440" bIns="45720" rtlCol="0" anchor="ctr">
            <a:noAutofit/>
          </a:bodyPr>
          <a:lstStyle>
            <a:lvl1pPr algn="l" defTabSz="457200" rtl="0" eaLnBrk="1" latinLnBrk="0" hangingPunct="1">
              <a:spcBef>
                <a:spcPct val="0"/>
              </a:spcBef>
              <a:buNone/>
              <a:defRPr sz="4800" kern="1200" spc="-200" baseline="0">
                <a:solidFill>
                  <a:schemeClr val="tx1">
                    <a:lumMod val="75000"/>
                    <a:lumOff val="25000"/>
                  </a:schemeClr>
                </a:solidFill>
                <a:latin typeface="+mj-lt"/>
                <a:ea typeface="+mj-ea"/>
                <a:cs typeface="+mj-cs"/>
              </a:defRPr>
            </a:lvl1pPr>
          </a:lstStyle>
          <a:p>
            <a:pPr algn="ctr"/>
            <a:r>
              <a:rPr lang="en-US" sz="1800" i="1" spc="0" dirty="0" smtClean="0">
                <a:solidFill>
                  <a:schemeClr val="bg1"/>
                </a:solidFill>
                <a:latin typeface="Times" charset="0"/>
                <a:ea typeface="Times" charset="0"/>
                <a:cs typeface="Times" charset="0"/>
              </a:rPr>
              <a:t>Kaitlyn </a:t>
            </a:r>
            <a:r>
              <a:rPr lang="en-US" sz="1800" i="1" spc="0" dirty="0" err="1" smtClean="0">
                <a:solidFill>
                  <a:schemeClr val="bg1"/>
                </a:solidFill>
                <a:latin typeface="Times" charset="0"/>
                <a:ea typeface="Times" charset="0"/>
                <a:cs typeface="Times" charset="0"/>
              </a:rPr>
              <a:t>Pauly</a:t>
            </a:r>
            <a:r>
              <a:rPr lang="en-US" sz="1800" i="1" spc="0" dirty="0" smtClean="0">
                <a:solidFill>
                  <a:schemeClr val="bg1"/>
                </a:solidFill>
                <a:latin typeface="Times" charset="0"/>
                <a:ea typeface="Times" charset="0"/>
                <a:cs typeface="Times" charset="0"/>
              </a:rPr>
              <a:t>, MS, RD and Sarah Emanuel, MS, CHES</a:t>
            </a:r>
            <a:endParaRPr lang="en-US" sz="1800" i="1" spc="0" dirty="0">
              <a:solidFill>
                <a:schemeClr val="bg1"/>
              </a:solidFill>
              <a:latin typeface="Times" charset="0"/>
              <a:ea typeface="Times" charset="0"/>
              <a:cs typeface="Times" charset="0"/>
            </a:endParaRPr>
          </a:p>
        </p:txBody>
      </p:sp>
      <p:sp>
        <p:nvSpPr>
          <p:cNvPr id="9" name="TextBox 8"/>
          <p:cNvSpPr txBox="1"/>
          <p:nvPr/>
        </p:nvSpPr>
        <p:spPr>
          <a:xfrm>
            <a:off x="1083828" y="4703313"/>
            <a:ext cx="2681831" cy="215444"/>
          </a:xfrm>
          <a:prstGeom prst="rect">
            <a:avLst/>
          </a:prstGeom>
          <a:noFill/>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800" kern="1200" dirty="0" smtClean="0">
                <a:solidFill>
                  <a:schemeClr val="bg1"/>
                </a:solidFill>
                <a:effectLst/>
                <a:latin typeface="+mn-lt"/>
                <a:ea typeface="+mn-ea"/>
                <a:cs typeface="+mn-cs"/>
              </a:rPr>
              <a:t>© WELCOA 2017. All </a:t>
            </a:r>
            <a:r>
              <a:rPr lang="de-DE" sz="800" kern="1200" dirty="0" err="1" smtClean="0">
                <a:solidFill>
                  <a:schemeClr val="bg1"/>
                </a:solidFill>
                <a:effectLst/>
                <a:latin typeface="+mn-lt"/>
                <a:ea typeface="+mn-ea"/>
                <a:cs typeface="+mn-cs"/>
              </a:rPr>
              <a:t>rights</a:t>
            </a:r>
            <a:r>
              <a:rPr lang="de-DE" sz="800" kern="1200" dirty="0" smtClean="0">
                <a:solidFill>
                  <a:schemeClr val="bg1"/>
                </a:solidFill>
                <a:effectLst/>
                <a:latin typeface="+mn-lt"/>
                <a:ea typeface="+mn-ea"/>
                <a:cs typeface="+mn-cs"/>
              </a:rPr>
              <a:t> </a:t>
            </a:r>
            <a:r>
              <a:rPr lang="de-DE" sz="800" kern="1200" dirty="0" err="1" smtClean="0">
                <a:solidFill>
                  <a:schemeClr val="bg1"/>
                </a:solidFill>
                <a:effectLst/>
                <a:latin typeface="+mn-lt"/>
                <a:ea typeface="+mn-ea"/>
                <a:cs typeface="+mn-cs"/>
              </a:rPr>
              <a:t>reserved</a:t>
            </a:r>
            <a:r>
              <a:rPr lang="de-DE" sz="800" kern="1200" dirty="0" smtClean="0">
                <a:solidFill>
                  <a:schemeClr val="bg1"/>
                </a:solidFill>
                <a:effectLst/>
                <a:latin typeface="+mn-lt"/>
                <a:ea typeface="+mn-ea"/>
                <a:cs typeface="+mn-cs"/>
              </a:rPr>
              <a:t>.</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Tree>
    <p:extLst>
      <p:ext uri="{BB962C8B-B14F-4D97-AF65-F5344CB8AC3E}">
        <p14:creationId xmlns:p14="http://schemas.microsoft.com/office/powerpoint/2010/main" val="2654971429"/>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0"/>
          <p:cNvSpPr txBox="1">
            <a:spLocks/>
          </p:cNvSpPr>
          <p:nvPr/>
        </p:nvSpPr>
        <p:spPr>
          <a:xfrm>
            <a:off x="457200" y="191787"/>
            <a:ext cx="8212015" cy="139933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Wingdings" charset="2"/>
              <a:buNone/>
            </a:pPr>
            <a:r>
              <a:rPr lang="en-US" sz="4000" b="1" dirty="0" smtClean="0"/>
              <a:t>Digestion</a:t>
            </a:r>
          </a:p>
        </p:txBody>
      </p:sp>
      <p:sp>
        <p:nvSpPr>
          <p:cNvPr id="5" name="Rectangle 4"/>
          <p:cNvSpPr/>
          <p:nvPr/>
        </p:nvSpPr>
        <p:spPr>
          <a:xfrm>
            <a:off x="0" y="1047750"/>
            <a:ext cx="9144000" cy="4095750"/>
          </a:xfrm>
          <a:prstGeom prst="rect">
            <a:avLst/>
          </a:prstGeom>
          <a:solidFill>
            <a:schemeClr val="accent2">
              <a:alpha val="3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270" y="452276"/>
            <a:ext cx="8294146" cy="4700016"/>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940" y="4707131"/>
            <a:ext cx="802495" cy="173736"/>
          </a:xfrm>
          <a:prstGeom prst="rect">
            <a:avLst/>
          </a:prstGeom>
        </p:spPr>
      </p:pic>
      <p:sp>
        <p:nvSpPr>
          <p:cNvPr id="10" name="TextBox 9"/>
          <p:cNvSpPr txBox="1"/>
          <p:nvPr/>
        </p:nvSpPr>
        <p:spPr>
          <a:xfrm>
            <a:off x="8622409" y="4718553"/>
            <a:ext cx="315851" cy="215444"/>
          </a:xfrm>
          <a:prstGeom prst="rect">
            <a:avLst/>
          </a:prstGeom>
          <a:noFill/>
        </p:spPr>
        <p:txBody>
          <a:bodyPr wrap="square" rtlCol="0">
            <a:spAutoFit/>
          </a:bodyPr>
          <a:lstStyle/>
          <a:p>
            <a:pPr algn="r"/>
            <a:r>
              <a:rPr lang="en-US" sz="800" b="1" dirty="0" smtClean="0"/>
              <a:t>10</a:t>
            </a:r>
            <a:endParaRPr lang="en-US" sz="800" b="1" dirty="0"/>
          </a:p>
        </p:txBody>
      </p:sp>
    </p:spTree>
    <p:extLst>
      <p:ext uri="{BB962C8B-B14F-4D97-AF65-F5344CB8AC3E}">
        <p14:creationId xmlns:p14="http://schemas.microsoft.com/office/powerpoint/2010/main" val="1058070258"/>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0"/>
          <p:cNvSpPr txBox="1">
            <a:spLocks/>
          </p:cNvSpPr>
          <p:nvPr/>
        </p:nvSpPr>
        <p:spPr>
          <a:xfrm>
            <a:off x="457200" y="191787"/>
            <a:ext cx="8229600" cy="139933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Wingdings" charset="2"/>
              <a:buNone/>
            </a:pPr>
            <a:r>
              <a:rPr lang="en-US" sz="4000" b="1" dirty="0" smtClean="0"/>
              <a:t>Absorption</a:t>
            </a:r>
          </a:p>
        </p:txBody>
      </p:sp>
      <p:sp>
        <p:nvSpPr>
          <p:cNvPr id="8" name="Rectangle 7"/>
          <p:cNvSpPr/>
          <p:nvPr/>
        </p:nvSpPr>
        <p:spPr>
          <a:xfrm>
            <a:off x="0" y="1047750"/>
            <a:ext cx="9144000" cy="4095750"/>
          </a:xfrm>
          <a:prstGeom prst="rect">
            <a:avLst/>
          </a:prstGeom>
          <a:solidFill>
            <a:schemeClr val="accent2">
              <a:alpha val="3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290" y="443484"/>
            <a:ext cx="8294146" cy="470001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940" y="4707131"/>
            <a:ext cx="802495" cy="173736"/>
          </a:xfrm>
          <a:prstGeom prst="rect">
            <a:avLst/>
          </a:prstGeom>
        </p:spPr>
      </p:pic>
      <p:sp>
        <p:nvSpPr>
          <p:cNvPr id="9" name="TextBox 8"/>
          <p:cNvSpPr txBox="1"/>
          <p:nvPr/>
        </p:nvSpPr>
        <p:spPr>
          <a:xfrm>
            <a:off x="8622409" y="4718553"/>
            <a:ext cx="308231" cy="215444"/>
          </a:xfrm>
          <a:prstGeom prst="rect">
            <a:avLst/>
          </a:prstGeom>
          <a:noFill/>
        </p:spPr>
        <p:txBody>
          <a:bodyPr wrap="square" rtlCol="0">
            <a:spAutoFit/>
          </a:bodyPr>
          <a:lstStyle/>
          <a:p>
            <a:pPr algn="r"/>
            <a:r>
              <a:rPr lang="en-US" sz="800" b="1" smtClean="0"/>
              <a:t>11</a:t>
            </a:r>
            <a:endParaRPr lang="en-US" sz="800" b="1" dirty="0"/>
          </a:p>
        </p:txBody>
      </p:sp>
    </p:spTree>
    <p:extLst>
      <p:ext uri="{BB962C8B-B14F-4D97-AF65-F5344CB8AC3E}">
        <p14:creationId xmlns:p14="http://schemas.microsoft.com/office/powerpoint/2010/main" val="2114546891"/>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0"/>
          <p:cNvSpPr txBox="1">
            <a:spLocks/>
          </p:cNvSpPr>
          <p:nvPr/>
        </p:nvSpPr>
        <p:spPr>
          <a:xfrm>
            <a:off x="457200" y="191787"/>
            <a:ext cx="8229600" cy="139933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Wingdings" charset="2"/>
              <a:buNone/>
            </a:pPr>
            <a:r>
              <a:rPr lang="en-US" sz="4000" b="1" dirty="0" smtClean="0"/>
              <a:t>Metabolism</a:t>
            </a:r>
          </a:p>
        </p:txBody>
      </p:sp>
      <p:sp>
        <p:nvSpPr>
          <p:cNvPr id="6" name="Rectangle 5"/>
          <p:cNvSpPr/>
          <p:nvPr/>
        </p:nvSpPr>
        <p:spPr>
          <a:xfrm>
            <a:off x="0" y="1047750"/>
            <a:ext cx="9144000" cy="4095750"/>
          </a:xfrm>
          <a:prstGeom prst="rect">
            <a:avLst/>
          </a:prstGeom>
          <a:solidFill>
            <a:schemeClr val="accent2">
              <a:alpha val="3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270" y="443484"/>
            <a:ext cx="8294146" cy="4700016"/>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940" y="4707131"/>
            <a:ext cx="802495" cy="173736"/>
          </a:xfrm>
          <a:prstGeom prst="rect">
            <a:avLst/>
          </a:prstGeom>
        </p:spPr>
      </p:pic>
      <p:sp>
        <p:nvSpPr>
          <p:cNvPr id="9" name="TextBox 8"/>
          <p:cNvSpPr txBox="1"/>
          <p:nvPr/>
        </p:nvSpPr>
        <p:spPr>
          <a:xfrm>
            <a:off x="8622409" y="4718553"/>
            <a:ext cx="300611" cy="215444"/>
          </a:xfrm>
          <a:prstGeom prst="rect">
            <a:avLst/>
          </a:prstGeom>
          <a:noFill/>
        </p:spPr>
        <p:txBody>
          <a:bodyPr wrap="square" rtlCol="0">
            <a:spAutoFit/>
          </a:bodyPr>
          <a:lstStyle/>
          <a:p>
            <a:pPr algn="r"/>
            <a:r>
              <a:rPr lang="en-US" sz="800" b="1" smtClean="0"/>
              <a:t>12</a:t>
            </a:r>
            <a:endParaRPr lang="en-US" sz="800" b="1" dirty="0"/>
          </a:p>
        </p:txBody>
      </p:sp>
    </p:spTree>
    <p:extLst>
      <p:ext uri="{BB962C8B-B14F-4D97-AF65-F5344CB8AC3E}">
        <p14:creationId xmlns:p14="http://schemas.microsoft.com/office/powerpoint/2010/main" val="367600719"/>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0"/>
          <p:cNvSpPr txBox="1">
            <a:spLocks/>
          </p:cNvSpPr>
          <p:nvPr/>
        </p:nvSpPr>
        <p:spPr>
          <a:xfrm>
            <a:off x="457200" y="191787"/>
            <a:ext cx="8229600" cy="139933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Wingdings" charset="2"/>
              <a:buNone/>
            </a:pPr>
            <a:r>
              <a:rPr lang="en-US" sz="4000" b="1" dirty="0" smtClean="0"/>
              <a:t>Elimination</a:t>
            </a:r>
          </a:p>
        </p:txBody>
      </p:sp>
      <p:sp>
        <p:nvSpPr>
          <p:cNvPr id="6" name="Rectangle 5"/>
          <p:cNvSpPr/>
          <p:nvPr/>
        </p:nvSpPr>
        <p:spPr>
          <a:xfrm>
            <a:off x="0" y="1047750"/>
            <a:ext cx="9144000" cy="4095750"/>
          </a:xfrm>
          <a:prstGeom prst="rect">
            <a:avLst/>
          </a:prstGeom>
          <a:solidFill>
            <a:schemeClr val="accent2">
              <a:alpha val="3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443484"/>
            <a:ext cx="8294146" cy="4700016"/>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940" y="4707131"/>
            <a:ext cx="802495" cy="173736"/>
          </a:xfrm>
          <a:prstGeom prst="rect">
            <a:avLst/>
          </a:prstGeom>
        </p:spPr>
      </p:pic>
      <p:sp>
        <p:nvSpPr>
          <p:cNvPr id="9" name="TextBox 8"/>
          <p:cNvSpPr txBox="1"/>
          <p:nvPr/>
        </p:nvSpPr>
        <p:spPr>
          <a:xfrm>
            <a:off x="8622409" y="4718553"/>
            <a:ext cx="300611" cy="215444"/>
          </a:xfrm>
          <a:prstGeom prst="rect">
            <a:avLst/>
          </a:prstGeom>
          <a:noFill/>
        </p:spPr>
        <p:txBody>
          <a:bodyPr wrap="square" rtlCol="0">
            <a:spAutoFit/>
          </a:bodyPr>
          <a:lstStyle/>
          <a:p>
            <a:pPr algn="r"/>
            <a:r>
              <a:rPr lang="en-US" sz="800" b="1" smtClean="0"/>
              <a:t>13</a:t>
            </a:r>
            <a:endParaRPr lang="en-US" sz="800" b="1" dirty="0"/>
          </a:p>
        </p:txBody>
      </p:sp>
    </p:spTree>
    <p:extLst>
      <p:ext uri="{BB962C8B-B14F-4D97-AF65-F5344CB8AC3E}">
        <p14:creationId xmlns:p14="http://schemas.microsoft.com/office/powerpoint/2010/main" val="1787890978"/>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25000"/>
            <a:extLst>
              <a:ext uri="{28A0092B-C50C-407E-A947-70E740481C1C}">
                <a14:useLocalDpi xmlns:a14="http://schemas.microsoft.com/office/drawing/2010/main" val="0"/>
              </a:ext>
            </a:extLst>
          </a:blip>
          <a:stretch>
            <a:fillRect/>
          </a:stretch>
        </p:blipFill>
        <p:spPr>
          <a:xfrm>
            <a:off x="0" y="0"/>
            <a:ext cx="9130473" cy="5143500"/>
          </a:xfrm>
          <a:prstGeom prst="rect">
            <a:avLst/>
          </a:prstGeom>
        </p:spPr>
      </p:pic>
      <p:sp>
        <p:nvSpPr>
          <p:cNvPr id="4" name="Title 2"/>
          <p:cNvSpPr txBox="1">
            <a:spLocks/>
          </p:cNvSpPr>
          <p:nvPr/>
        </p:nvSpPr>
        <p:spPr>
          <a:xfrm>
            <a:off x="1505527" y="1684616"/>
            <a:ext cx="6253018" cy="1774269"/>
          </a:xfrm>
          <a:prstGeom prst="rect">
            <a:avLst/>
          </a:prstGeom>
          <a:ln w="76200">
            <a:solidFill>
              <a:schemeClr val="bg1"/>
            </a:solidFill>
          </a:ln>
        </p:spPr>
        <p:txBody>
          <a:bodyPr anchor="ctr">
            <a:noAutofit/>
          </a:bodyPr>
          <a:lstStyle>
            <a:lvl1pPr algn="ctr" defTabSz="457200" rtl="0" eaLnBrk="1" latinLnBrk="0" hangingPunct="1">
              <a:spcBef>
                <a:spcPct val="0"/>
              </a:spcBef>
              <a:buNone/>
              <a:defRPr sz="4000" kern="1200">
                <a:solidFill>
                  <a:srgbClr val="FFFFFF"/>
                </a:solidFill>
                <a:latin typeface="+mj-lt"/>
                <a:ea typeface="+mj-ea"/>
                <a:cs typeface="+mj-cs"/>
              </a:defRPr>
            </a:lvl1pPr>
          </a:lstStyle>
          <a:p>
            <a:pPr>
              <a:lnSpc>
                <a:spcPct val="90000"/>
              </a:lnSpc>
            </a:pPr>
            <a:r>
              <a:rPr lang="en-US" sz="3200" b="1" dirty="0" smtClean="0"/>
              <a:t>STRESS IMPACT ON NUTRIENT INTERACTIONS</a:t>
            </a:r>
            <a:endParaRPr lang="en-US" sz="3200" b="1"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8" name="TextBox 7"/>
          <p:cNvSpPr txBox="1"/>
          <p:nvPr/>
        </p:nvSpPr>
        <p:spPr>
          <a:xfrm>
            <a:off x="8630029" y="4710933"/>
            <a:ext cx="300611" cy="215444"/>
          </a:xfrm>
          <a:prstGeom prst="rect">
            <a:avLst/>
          </a:prstGeom>
          <a:noFill/>
        </p:spPr>
        <p:txBody>
          <a:bodyPr wrap="square" rtlCol="0">
            <a:spAutoFit/>
          </a:bodyPr>
          <a:lstStyle/>
          <a:p>
            <a:pPr algn="r"/>
            <a:r>
              <a:rPr lang="en-US" sz="800" b="1" smtClean="0">
                <a:solidFill>
                  <a:schemeClr val="bg1"/>
                </a:solidFill>
              </a:rPr>
              <a:t>14</a:t>
            </a:r>
            <a:endParaRPr lang="en-US" sz="800" b="1" dirty="0">
              <a:solidFill>
                <a:schemeClr val="bg1"/>
              </a:solidFill>
            </a:endParaRPr>
          </a:p>
        </p:txBody>
      </p:sp>
    </p:spTree>
    <p:extLst>
      <p:ext uri="{BB962C8B-B14F-4D97-AF65-F5344CB8AC3E}">
        <p14:creationId xmlns:p14="http://schemas.microsoft.com/office/powerpoint/2010/main" val="1079039968"/>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51120"/>
          </a:xfrm>
          <a:prstGeom prst="rect">
            <a:avLst/>
          </a:prstGeom>
          <a:noFill/>
          <a:ln>
            <a:noFill/>
          </a:ln>
        </p:spPr>
      </p:pic>
      <p:sp>
        <p:nvSpPr>
          <p:cNvPr id="3" name="Rectangle 2"/>
          <p:cNvSpPr/>
          <p:nvPr/>
        </p:nvSpPr>
        <p:spPr>
          <a:xfrm>
            <a:off x="0" y="1298575"/>
            <a:ext cx="9144000" cy="2523337"/>
          </a:xfrm>
          <a:prstGeom prst="rect">
            <a:avLst/>
          </a:prstGeom>
          <a:solidFill>
            <a:schemeClr val="bg1">
              <a:alpha val="6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Content Placeholder 1"/>
          <p:cNvSpPr>
            <a:spLocks noGrp="1"/>
          </p:cNvSpPr>
          <p:nvPr>
            <p:ph sz="half" idx="4294967295"/>
          </p:nvPr>
        </p:nvSpPr>
        <p:spPr>
          <a:xfrm>
            <a:off x="472281" y="1439863"/>
            <a:ext cx="8199438" cy="2251075"/>
          </a:xfrm>
        </p:spPr>
        <p:txBody>
          <a:bodyPr anchor="ctr">
            <a:noAutofit/>
          </a:bodyPr>
          <a:lstStyle/>
          <a:p>
            <a:pPr marL="0" indent="0" algn="ctr">
              <a:buNone/>
            </a:pPr>
            <a:r>
              <a:rPr lang="en-US" sz="5000" dirty="0" smtClean="0"/>
              <a:t>How </a:t>
            </a:r>
            <a:r>
              <a:rPr lang="en-US" sz="5000" b="1" dirty="0" smtClean="0">
                <a:solidFill>
                  <a:schemeClr val="accent1"/>
                </a:solidFill>
              </a:rPr>
              <a:t>Stress</a:t>
            </a:r>
            <a:r>
              <a:rPr lang="en-US" sz="5000" dirty="0" smtClean="0"/>
              <a:t> Impacts</a:t>
            </a:r>
            <a:br>
              <a:rPr lang="en-US" sz="5000" dirty="0" smtClean="0"/>
            </a:br>
            <a:r>
              <a:rPr lang="en-US" sz="5000" b="1" dirty="0" smtClean="0">
                <a:solidFill>
                  <a:schemeClr val="accent1"/>
                </a:solidFill>
              </a:rPr>
              <a:t>Nutrient Choices</a:t>
            </a:r>
            <a:endParaRPr lang="en-US" sz="5000" b="1" dirty="0">
              <a:solidFill>
                <a:schemeClr val="accent1"/>
              </a:solidFil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8" name="TextBox 7"/>
          <p:cNvSpPr txBox="1"/>
          <p:nvPr/>
        </p:nvSpPr>
        <p:spPr>
          <a:xfrm>
            <a:off x="8630029" y="4710933"/>
            <a:ext cx="300611" cy="215444"/>
          </a:xfrm>
          <a:prstGeom prst="rect">
            <a:avLst/>
          </a:prstGeom>
          <a:noFill/>
        </p:spPr>
        <p:txBody>
          <a:bodyPr wrap="square" rtlCol="0">
            <a:spAutoFit/>
          </a:bodyPr>
          <a:lstStyle/>
          <a:p>
            <a:pPr algn="r"/>
            <a:r>
              <a:rPr lang="en-US" sz="800" b="1" smtClean="0">
                <a:solidFill>
                  <a:schemeClr val="bg1"/>
                </a:solidFill>
              </a:rPr>
              <a:t>15</a:t>
            </a:r>
            <a:endParaRPr lang="en-US" sz="800" b="1" dirty="0">
              <a:solidFill>
                <a:schemeClr val="bg1"/>
              </a:solidFill>
            </a:endParaRPr>
          </a:p>
        </p:txBody>
      </p:sp>
    </p:spTree>
    <p:extLst>
      <p:ext uri="{BB962C8B-B14F-4D97-AF65-F5344CB8AC3E}">
        <p14:creationId xmlns:p14="http://schemas.microsoft.com/office/powerpoint/2010/main" val="1037796209"/>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0"/>
          <p:cNvSpPr txBox="1">
            <a:spLocks/>
          </p:cNvSpPr>
          <p:nvPr/>
        </p:nvSpPr>
        <p:spPr>
          <a:xfrm>
            <a:off x="457200" y="247934"/>
            <a:ext cx="8229600" cy="74667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Wingdings" charset="2"/>
              <a:buNone/>
            </a:pPr>
            <a:r>
              <a:rPr lang="en-US" sz="3600" b="1" dirty="0" smtClean="0"/>
              <a:t>Health Implications Related to Stress</a:t>
            </a:r>
          </a:p>
        </p:txBody>
      </p:sp>
      <p:pic>
        <p:nvPicPr>
          <p:cNvPr id="2" name="Picture 1"/>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l="2580" r="61305"/>
          <a:stretch/>
        </p:blipFill>
        <p:spPr>
          <a:xfrm>
            <a:off x="0" y="1047750"/>
            <a:ext cx="2215662" cy="4095750"/>
          </a:xfrm>
          <a:prstGeom prst="rect">
            <a:avLst/>
          </a:prstGeom>
        </p:spPr>
      </p:pic>
      <p:pic>
        <p:nvPicPr>
          <p:cNvPr id="3" name="Picture 2"/>
          <p:cNvPicPr>
            <a:picLocks noChangeAspect="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l="21726" t="7573" r="45198"/>
          <a:stretch/>
        </p:blipFill>
        <p:spPr>
          <a:xfrm>
            <a:off x="2303585" y="1047750"/>
            <a:ext cx="2189285" cy="4095750"/>
          </a:xfrm>
          <a:prstGeom prst="rect">
            <a:avLst/>
          </a:prstGeom>
        </p:spPr>
      </p:pic>
      <p:pic>
        <p:nvPicPr>
          <p:cNvPr id="6" name="Picture 5"/>
          <p:cNvPicPr>
            <a:picLocks noChangeAspect="1"/>
          </p:cNvPicPr>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l="35728" t="9547" r="29320"/>
          <a:stretch/>
        </p:blipFill>
        <p:spPr>
          <a:xfrm>
            <a:off x="4572000" y="1047750"/>
            <a:ext cx="2373923" cy="4095750"/>
          </a:xfrm>
          <a:prstGeom prst="rect">
            <a:avLst/>
          </a:prstGeom>
        </p:spPr>
      </p:pic>
      <p:pic>
        <p:nvPicPr>
          <p:cNvPr id="8" name="Picture 7"/>
          <p:cNvPicPr>
            <a:picLocks noChangeAspect="1"/>
          </p:cNvPicPr>
          <p:nvPr/>
        </p:nvPicPr>
        <p:blipFill rotWithShape="1">
          <a:blip r:embed="rId6">
            <a:duotone>
              <a:schemeClr val="accent2">
                <a:shade val="45000"/>
                <a:satMod val="135000"/>
              </a:schemeClr>
              <a:prstClr val="white"/>
            </a:duotone>
            <a:extLst>
              <a:ext uri="{28A0092B-C50C-407E-A947-70E740481C1C}">
                <a14:useLocalDpi xmlns:a14="http://schemas.microsoft.com/office/drawing/2010/main" val="0"/>
              </a:ext>
            </a:extLst>
          </a:blip>
          <a:srcRect l="16547" r="18784"/>
          <a:stretch/>
        </p:blipFill>
        <p:spPr>
          <a:xfrm>
            <a:off x="7025052" y="1047750"/>
            <a:ext cx="2118947" cy="4095750"/>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14" name="TextBox 13"/>
          <p:cNvSpPr txBox="1"/>
          <p:nvPr/>
        </p:nvSpPr>
        <p:spPr>
          <a:xfrm>
            <a:off x="8630029" y="4710933"/>
            <a:ext cx="308231" cy="215444"/>
          </a:xfrm>
          <a:prstGeom prst="rect">
            <a:avLst/>
          </a:prstGeom>
          <a:noFill/>
        </p:spPr>
        <p:txBody>
          <a:bodyPr wrap="square" rtlCol="0">
            <a:spAutoFit/>
          </a:bodyPr>
          <a:lstStyle/>
          <a:p>
            <a:pPr algn="r"/>
            <a:r>
              <a:rPr lang="en-US" sz="800" b="1" smtClean="0">
                <a:solidFill>
                  <a:schemeClr val="bg1"/>
                </a:solidFill>
              </a:rPr>
              <a:t>16</a:t>
            </a:r>
            <a:endParaRPr lang="en-US" sz="800" b="1" dirty="0">
              <a:solidFill>
                <a:schemeClr val="bg1"/>
              </a:solidFill>
            </a:endParaRPr>
          </a:p>
        </p:txBody>
      </p:sp>
    </p:spTree>
    <p:extLst>
      <p:ext uri="{BB962C8B-B14F-4D97-AF65-F5344CB8AC3E}">
        <p14:creationId xmlns:p14="http://schemas.microsoft.com/office/powerpoint/2010/main" val="726215934"/>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4294967295"/>
          </p:nvPr>
        </p:nvSpPr>
        <p:spPr>
          <a:xfrm>
            <a:off x="457200" y="199808"/>
            <a:ext cx="8229600" cy="1399334"/>
          </a:xfrm>
        </p:spPr>
        <p:txBody>
          <a:bodyPr>
            <a:normAutofit/>
          </a:bodyPr>
          <a:lstStyle/>
          <a:p>
            <a:pPr marL="0" indent="0" algn="ctr">
              <a:buNone/>
            </a:pPr>
            <a:r>
              <a:rPr lang="en-US" sz="4000" b="1" dirty="0" smtClean="0"/>
              <a:t>Tips for Reducing Stress:</a:t>
            </a:r>
          </a:p>
          <a:p>
            <a:pPr marL="0" indent="0" algn="ctr">
              <a:buNone/>
            </a:pPr>
            <a:r>
              <a:rPr lang="en-US" sz="2400" dirty="0" smtClean="0"/>
              <a:t>R.E.L.A.X.</a:t>
            </a:r>
            <a:endParaRPr lang="en-US" sz="2400" dirty="0"/>
          </a:p>
        </p:txBody>
      </p:sp>
      <p:sp>
        <p:nvSpPr>
          <p:cNvPr id="9" name="TextBox 8"/>
          <p:cNvSpPr txBox="1"/>
          <p:nvPr/>
        </p:nvSpPr>
        <p:spPr>
          <a:xfrm>
            <a:off x="512662" y="3529909"/>
            <a:ext cx="1415296" cy="369332"/>
          </a:xfrm>
          <a:prstGeom prst="rect">
            <a:avLst/>
          </a:prstGeom>
          <a:noFill/>
        </p:spPr>
        <p:txBody>
          <a:bodyPr wrap="square" rtlCol="0">
            <a:spAutoFit/>
          </a:bodyPr>
          <a:lstStyle/>
          <a:p>
            <a:pPr algn="ctr"/>
            <a:r>
              <a:rPr lang="en-US" b="1" dirty="0" smtClean="0"/>
              <a:t>Recognize</a:t>
            </a:r>
            <a:endParaRPr lang="en-US" b="1" dirty="0"/>
          </a:p>
        </p:txBody>
      </p:sp>
      <p:sp>
        <p:nvSpPr>
          <p:cNvPr id="12" name="TextBox 11"/>
          <p:cNvSpPr txBox="1"/>
          <p:nvPr/>
        </p:nvSpPr>
        <p:spPr>
          <a:xfrm>
            <a:off x="5664011" y="3529909"/>
            <a:ext cx="1258714" cy="369332"/>
          </a:xfrm>
          <a:prstGeom prst="rect">
            <a:avLst/>
          </a:prstGeom>
          <a:noFill/>
        </p:spPr>
        <p:txBody>
          <a:bodyPr wrap="square" rtlCol="0">
            <a:spAutoFit/>
          </a:bodyPr>
          <a:lstStyle/>
          <a:p>
            <a:pPr algn="ctr"/>
            <a:r>
              <a:rPr lang="en-US" b="1" dirty="0" smtClean="0"/>
              <a:t>Attitude</a:t>
            </a:r>
            <a:endParaRPr lang="en-US" b="1" dirty="0"/>
          </a:p>
        </p:txBody>
      </p:sp>
      <p:sp>
        <p:nvSpPr>
          <p:cNvPr id="13" name="TextBox 12"/>
          <p:cNvSpPr txBox="1"/>
          <p:nvPr/>
        </p:nvSpPr>
        <p:spPr>
          <a:xfrm>
            <a:off x="2145788" y="3529909"/>
            <a:ext cx="1502767" cy="369332"/>
          </a:xfrm>
          <a:prstGeom prst="rect">
            <a:avLst/>
          </a:prstGeom>
          <a:noFill/>
        </p:spPr>
        <p:txBody>
          <a:bodyPr wrap="square" rtlCol="0">
            <a:spAutoFit/>
          </a:bodyPr>
          <a:lstStyle/>
          <a:p>
            <a:pPr algn="ctr"/>
            <a:r>
              <a:rPr lang="en-US" b="1" dirty="0" smtClean="0"/>
              <a:t>Extra Sleep</a:t>
            </a:r>
            <a:endParaRPr lang="en-US" b="1" dirty="0"/>
          </a:p>
        </p:txBody>
      </p:sp>
      <p:sp>
        <p:nvSpPr>
          <p:cNvPr id="14" name="TextBox 13"/>
          <p:cNvSpPr txBox="1"/>
          <p:nvPr/>
        </p:nvSpPr>
        <p:spPr>
          <a:xfrm>
            <a:off x="7301096" y="3529909"/>
            <a:ext cx="1258714" cy="369332"/>
          </a:xfrm>
          <a:prstGeom prst="rect">
            <a:avLst/>
          </a:prstGeom>
          <a:noFill/>
        </p:spPr>
        <p:txBody>
          <a:bodyPr wrap="square" rtlCol="0">
            <a:spAutoFit/>
          </a:bodyPr>
          <a:lstStyle/>
          <a:p>
            <a:pPr algn="ctr"/>
            <a:r>
              <a:rPr lang="en-US" b="1" dirty="0" err="1" smtClean="0"/>
              <a:t>eXercise</a:t>
            </a:r>
            <a:endParaRPr lang="en-US" b="1" dirty="0"/>
          </a:p>
        </p:txBody>
      </p:sp>
      <p:grpSp>
        <p:nvGrpSpPr>
          <p:cNvPr id="17" name="Group 16"/>
          <p:cNvGrpSpPr/>
          <p:nvPr/>
        </p:nvGrpSpPr>
        <p:grpSpPr>
          <a:xfrm>
            <a:off x="2249688" y="2066124"/>
            <a:ext cx="1290687" cy="1290687"/>
            <a:chOff x="2801369" y="1835378"/>
            <a:chExt cx="1521434" cy="1521434"/>
          </a:xfrm>
        </p:grpSpPr>
        <p:sp>
          <p:nvSpPr>
            <p:cNvPr id="5" name="Oval 4"/>
            <p:cNvSpPr/>
            <p:nvPr/>
          </p:nvSpPr>
          <p:spPr>
            <a:xfrm>
              <a:off x="2801369" y="1835378"/>
              <a:ext cx="1521434" cy="1521434"/>
            </a:xfrm>
            <a:prstGeom prst="ellipse">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0051" t="11021" r="13470" b="18397"/>
            <a:stretch/>
          </p:blipFill>
          <p:spPr>
            <a:xfrm>
              <a:off x="2903745" y="1935335"/>
              <a:ext cx="1291328" cy="1191773"/>
            </a:xfrm>
            <a:prstGeom prst="rect">
              <a:avLst/>
            </a:prstGeom>
          </p:spPr>
        </p:pic>
      </p:grpSp>
      <p:grpSp>
        <p:nvGrpSpPr>
          <p:cNvPr id="8" name="Group 7"/>
          <p:cNvGrpSpPr/>
          <p:nvPr/>
        </p:nvGrpSpPr>
        <p:grpSpPr>
          <a:xfrm>
            <a:off x="7301096" y="2066124"/>
            <a:ext cx="1290687" cy="1290687"/>
            <a:chOff x="7035850" y="1835378"/>
            <a:chExt cx="1521434" cy="1521434"/>
          </a:xfrm>
        </p:grpSpPr>
        <p:sp>
          <p:nvSpPr>
            <p:cNvPr id="6" name="Oval 5"/>
            <p:cNvSpPr/>
            <p:nvPr/>
          </p:nvSpPr>
          <p:spPr>
            <a:xfrm>
              <a:off x="7035850" y="1835378"/>
              <a:ext cx="1521434" cy="1521434"/>
            </a:xfrm>
            <a:prstGeom prst="ellipse">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5533" t="16438" r="8739" b="26699"/>
            <a:stretch/>
          </p:blipFill>
          <p:spPr>
            <a:xfrm>
              <a:off x="7217477" y="2121965"/>
              <a:ext cx="1208447" cy="907421"/>
            </a:xfrm>
            <a:prstGeom prst="rect">
              <a:avLst/>
            </a:prstGeom>
          </p:spPr>
        </p:pic>
      </p:grpSp>
      <p:grpSp>
        <p:nvGrpSpPr>
          <p:cNvPr id="18" name="Group 17"/>
          <p:cNvGrpSpPr/>
          <p:nvPr/>
        </p:nvGrpSpPr>
        <p:grpSpPr>
          <a:xfrm>
            <a:off x="565886" y="2066124"/>
            <a:ext cx="1290687" cy="1290687"/>
            <a:chOff x="684128" y="1835378"/>
            <a:chExt cx="1521434" cy="1521434"/>
          </a:xfrm>
        </p:grpSpPr>
        <p:sp>
          <p:nvSpPr>
            <p:cNvPr id="3" name="Oval 2"/>
            <p:cNvSpPr/>
            <p:nvPr/>
          </p:nvSpPr>
          <p:spPr>
            <a:xfrm>
              <a:off x="684128" y="1835378"/>
              <a:ext cx="1521434" cy="1521434"/>
            </a:xfrm>
            <a:prstGeom prst="ellipse">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11288" t="6535" r="12041" b="15547"/>
            <a:stretch/>
          </p:blipFill>
          <p:spPr>
            <a:xfrm>
              <a:off x="893460" y="1935335"/>
              <a:ext cx="1172722" cy="1191773"/>
            </a:xfrm>
            <a:prstGeom prst="rect">
              <a:avLst/>
            </a:prstGeom>
          </p:spPr>
        </p:pic>
      </p:grpSp>
      <p:grpSp>
        <p:nvGrpSpPr>
          <p:cNvPr id="16" name="Group 15"/>
          <p:cNvGrpSpPr/>
          <p:nvPr/>
        </p:nvGrpSpPr>
        <p:grpSpPr>
          <a:xfrm>
            <a:off x="3933490" y="2066124"/>
            <a:ext cx="1290687" cy="1290687"/>
            <a:chOff x="4918610" y="1835378"/>
            <a:chExt cx="1521434" cy="1521434"/>
          </a:xfrm>
        </p:grpSpPr>
        <p:sp>
          <p:nvSpPr>
            <p:cNvPr id="10" name="Oval 9"/>
            <p:cNvSpPr/>
            <p:nvPr/>
          </p:nvSpPr>
          <p:spPr>
            <a:xfrm>
              <a:off x="4918610" y="1835378"/>
              <a:ext cx="1521434" cy="1521434"/>
            </a:xfrm>
            <a:prstGeom prst="ellipse">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9105" y="1935335"/>
              <a:ext cx="1263559" cy="1263559"/>
            </a:xfrm>
            <a:prstGeom prst="rect">
              <a:avLst/>
            </a:prstGeom>
          </p:spPr>
        </p:pic>
      </p:grpSp>
      <p:sp>
        <p:nvSpPr>
          <p:cNvPr id="20" name="Oval 19"/>
          <p:cNvSpPr/>
          <p:nvPr/>
        </p:nvSpPr>
        <p:spPr>
          <a:xfrm>
            <a:off x="5617292" y="2026706"/>
            <a:ext cx="1290687" cy="1290687"/>
          </a:xfrm>
          <a:prstGeom prst="ellipse">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4026926" y="3529909"/>
            <a:ext cx="1258714" cy="369332"/>
          </a:xfrm>
          <a:prstGeom prst="rect">
            <a:avLst/>
          </a:prstGeom>
          <a:noFill/>
        </p:spPr>
        <p:txBody>
          <a:bodyPr wrap="square" rtlCol="0">
            <a:spAutoFit/>
          </a:bodyPr>
          <a:lstStyle/>
          <a:p>
            <a:pPr algn="ctr"/>
            <a:r>
              <a:rPr lang="en-US" b="1" dirty="0" smtClean="0"/>
              <a:t>Laughter</a:t>
            </a:r>
            <a:endParaRPr lang="en-US" b="1" dirty="0"/>
          </a:p>
        </p:txBody>
      </p:sp>
      <p:pic>
        <p:nvPicPr>
          <p:cNvPr id="27" name="Picture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10254" y="2074142"/>
            <a:ext cx="1123316" cy="1123316"/>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1940" y="4707131"/>
            <a:ext cx="802495" cy="173736"/>
          </a:xfrm>
          <a:prstGeom prst="rect">
            <a:avLst/>
          </a:prstGeom>
        </p:spPr>
      </p:pic>
      <p:sp>
        <p:nvSpPr>
          <p:cNvPr id="24" name="TextBox 23"/>
          <p:cNvSpPr txBox="1"/>
          <p:nvPr/>
        </p:nvSpPr>
        <p:spPr>
          <a:xfrm>
            <a:off x="8622409" y="4718553"/>
            <a:ext cx="308231" cy="215444"/>
          </a:xfrm>
          <a:prstGeom prst="rect">
            <a:avLst/>
          </a:prstGeom>
          <a:noFill/>
        </p:spPr>
        <p:txBody>
          <a:bodyPr wrap="square" rtlCol="0">
            <a:spAutoFit/>
          </a:bodyPr>
          <a:lstStyle/>
          <a:p>
            <a:pPr algn="r"/>
            <a:r>
              <a:rPr lang="en-US" sz="800" b="1" dirty="0" smtClean="0"/>
              <a:t>17</a:t>
            </a:r>
            <a:endParaRPr lang="en-US" sz="800" b="1" dirty="0"/>
          </a:p>
        </p:txBody>
      </p:sp>
    </p:spTree>
    <p:extLst>
      <p:ext uri="{BB962C8B-B14F-4D97-AF65-F5344CB8AC3E}">
        <p14:creationId xmlns:p14="http://schemas.microsoft.com/office/powerpoint/2010/main" val="1584617510"/>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23000"/>
            <a:extLst>
              <a:ext uri="{28A0092B-C50C-407E-A947-70E740481C1C}">
                <a14:useLocalDpi xmlns:a14="http://schemas.microsoft.com/office/drawing/2010/main" val="0"/>
              </a:ext>
            </a:extLst>
          </a:blip>
          <a:stretch>
            <a:fillRect/>
          </a:stretch>
        </p:blipFill>
        <p:spPr>
          <a:xfrm>
            <a:off x="0" y="0"/>
            <a:ext cx="9144000" cy="5151120"/>
          </a:xfrm>
          <a:prstGeom prst="rect">
            <a:avLst/>
          </a:prstGeom>
        </p:spPr>
      </p:pic>
      <p:sp>
        <p:nvSpPr>
          <p:cNvPr id="4" name="Title 2"/>
          <p:cNvSpPr txBox="1">
            <a:spLocks/>
          </p:cNvSpPr>
          <p:nvPr/>
        </p:nvSpPr>
        <p:spPr>
          <a:xfrm>
            <a:off x="1505527" y="1684616"/>
            <a:ext cx="6253018" cy="1774269"/>
          </a:xfrm>
          <a:prstGeom prst="rect">
            <a:avLst/>
          </a:prstGeom>
          <a:ln w="76200">
            <a:solidFill>
              <a:schemeClr val="bg1"/>
            </a:solidFill>
          </a:ln>
        </p:spPr>
        <p:txBody>
          <a:bodyPr anchor="ctr">
            <a:noAutofit/>
          </a:bodyPr>
          <a:lstStyle>
            <a:lvl1pPr algn="ctr" defTabSz="457200" rtl="0" eaLnBrk="1" latinLnBrk="0" hangingPunct="1">
              <a:spcBef>
                <a:spcPct val="0"/>
              </a:spcBef>
              <a:buNone/>
              <a:defRPr sz="4000" kern="1200">
                <a:solidFill>
                  <a:srgbClr val="FFFFFF"/>
                </a:solidFill>
                <a:latin typeface="+mj-lt"/>
                <a:ea typeface="+mj-ea"/>
                <a:cs typeface="+mj-cs"/>
              </a:defRPr>
            </a:lvl1pPr>
          </a:lstStyle>
          <a:p>
            <a:pPr>
              <a:lnSpc>
                <a:spcPct val="90000"/>
              </a:lnSpc>
            </a:pPr>
            <a:r>
              <a:rPr lang="en-US" sz="3200" b="1" dirty="0" smtClean="0"/>
              <a:t>HOW NUTRITION HELPS TO REDUCE STRESS</a:t>
            </a:r>
            <a:endParaRPr lang="en-US" sz="3200" b="1"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8" name="TextBox 7"/>
          <p:cNvSpPr txBox="1"/>
          <p:nvPr/>
        </p:nvSpPr>
        <p:spPr>
          <a:xfrm>
            <a:off x="8630029" y="4710933"/>
            <a:ext cx="300611" cy="215444"/>
          </a:xfrm>
          <a:prstGeom prst="rect">
            <a:avLst/>
          </a:prstGeom>
          <a:noFill/>
        </p:spPr>
        <p:txBody>
          <a:bodyPr wrap="square" rtlCol="0">
            <a:spAutoFit/>
          </a:bodyPr>
          <a:lstStyle/>
          <a:p>
            <a:pPr algn="r"/>
            <a:r>
              <a:rPr lang="en-US" sz="800" b="1" smtClean="0">
                <a:solidFill>
                  <a:schemeClr val="bg1"/>
                </a:solidFill>
              </a:rPr>
              <a:t>18</a:t>
            </a:r>
            <a:endParaRPr lang="en-US" sz="800" b="1" dirty="0">
              <a:solidFill>
                <a:schemeClr val="bg1"/>
              </a:solidFill>
            </a:endParaRPr>
          </a:p>
        </p:txBody>
      </p:sp>
    </p:spTree>
    <p:extLst>
      <p:ext uri="{BB962C8B-B14F-4D97-AF65-F5344CB8AC3E}">
        <p14:creationId xmlns:p14="http://schemas.microsoft.com/office/powerpoint/2010/main" val="1409928057"/>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4294967295"/>
          </p:nvPr>
        </p:nvSpPr>
        <p:spPr>
          <a:xfrm>
            <a:off x="457200" y="183766"/>
            <a:ext cx="8229600" cy="1399334"/>
          </a:xfrm>
        </p:spPr>
        <p:txBody>
          <a:bodyPr>
            <a:normAutofit/>
          </a:bodyPr>
          <a:lstStyle/>
          <a:p>
            <a:pPr marL="0" indent="0" algn="ctr">
              <a:buNone/>
            </a:pPr>
            <a:r>
              <a:rPr lang="en-US" sz="4000" b="1" dirty="0" smtClean="0"/>
              <a:t>Eating Stress Free</a:t>
            </a:r>
          </a:p>
          <a:p>
            <a:pPr marL="0" indent="0" algn="ctr">
              <a:buNone/>
            </a:pPr>
            <a:r>
              <a:rPr lang="en-US" sz="2400" dirty="0" smtClean="0"/>
              <a:t>Food Choices for Less </a:t>
            </a:r>
            <a:r>
              <a:rPr lang="en-US" sz="2400" dirty="0"/>
              <a:t>M</a:t>
            </a:r>
            <a:r>
              <a:rPr lang="en-US" sz="2400" dirty="0" smtClean="0"/>
              <a:t>ental and Physiological Stress</a:t>
            </a:r>
            <a:endParaRPr lang="en-US" sz="2400"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38834"/>
          <a:stretch/>
        </p:blipFill>
        <p:spPr>
          <a:xfrm>
            <a:off x="0" y="1428750"/>
            <a:ext cx="9144000" cy="37147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7" name="TextBox 6"/>
          <p:cNvSpPr txBox="1"/>
          <p:nvPr/>
        </p:nvSpPr>
        <p:spPr>
          <a:xfrm>
            <a:off x="8630029" y="4710933"/>
            <a:ext cx="300611" cy="215444"/>
          </a:xfrm>
          <a:prstGeom prst="rect">
            <a:avLst/>
          </a:prstGeom>
          <a:noFill/>
        </p:spPr>
        <p:txBody>
          <a:bodyPr wrap="square" rtlCol="0">
            <a:spAutoFit/>
          </a:bodyPr>
          <a:lstStyle/>
          <a:p>
            <a:pPr algn="r"/>
            <a:r>
              <a:rPr lang="en-US" sz="800" b="1" smtClean="0">
                <a:solidFill>
                  <a:schemeClr val="bg1"/>
                </a:solidFill>
              </a:rPr>
              <a:t>19</a:t>
            </a:r>
            <a:endParaRPr lang="en-US" sz="800" b="1" dirty="0">
              <a:solidFill>
                <a:schemeClr val="bg1"/>
              </a:solidFill>
            </a:endParaRPr>
          </a:p>
        </p:txBody>
      </p:sp>
    </p:spTree>
    <p:extLst>
      <p:ext uri="{BB962C8B-B14F-4D97-AF65-F5344CB8AC3E}">
        <p14:creationId xmlns:p14="http://schemas.microsoft.com/office/powerpoint/2010/main" val="1731654093"/>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t="3194" b="10106"/>
          <a:stretch/>
        </p:blipFill>
        <p:spPr>
          <a:xfrm>
            <a:off x="0" y="0"/>
            <a:ext cx="9144000" cy="5143500"/>
          </a:xfrm>
          <a:prstGeom prst="rect">
            <a:avLst/>
          </a:prstGeom>
        </p:spPr>
      </p:pic>
      <p:sp>
        <p:nvSpPr>
          <p:cNvPr id="2" name="Title 1"/>
          <p:cNvSpPr>
            <a:spLocks noGrp="1"/>
          </p:cNvSpPr>
          <p:nvPr>
            <p:ph type="ctrTitle"/>
          </p:nvPr>
        </p:nvSpPr>
        <p:spPr>
          <a:xfrm>
            <a:off x="685800" y="742950"/>
            <a:ext cx="7772400" cy="3872753"/>
          </a:xfrm>
        </p:spPr>
        <p:txBody>
          <a:bodyPr>
            <a:noAutofit/>
          </a:bodyPr>
          <a:lstStyle/>
          <a:p>
            <a:r>
              <a:rPr lang="en-US" sz="5000" b="1" dirty="0" smtClean="0">
                <a:solidFill>
                  <a:schemeClr val="accent5"/>
                </a:solidFill>
              </a:rPr>
              <a:t>LET</a:t>
            </a:r>
            <a:br>
              <a:rPr lang="en-US" sz="5000" b="1" dirty="0" smtClean="0">
                <a:solidFill>
                  <a:schemeClr val="accent5"/>
                </a:solidFill>
              </a:rPr>
            </a:br>
            <a:r>
              <a:rPr lang="en-US" sz="5000" b="1" dirty="0" smtClean="0">
                <a:solidFill>
                  <a:schemeClr val="accent5"/>
                </a:solidFill>
              </a:rPr>
              <a:t>FOOD BE</a:t>
            </a:r>
            <a:br>
              <a:rPr lang="en-US" sz="5000" b="1" dirty="0" smtClean="0">
                <a:solidFill>
                  <a:schemeClr val="accent5"/>
                </a:solidFill>
              </a:rPr>
            </a:br>
            <a:r>
              <a:rPr lang="en-US" sz="5000" b="1" dirty="0" smtClean="0">
                <a:solidFill>
                  <a:schemeClr val="accent5"/>
                </a:solidFill>
              </a:rPr>
              <a:t>YOUR</a:t>
            </a:r>
            <a:br>
              <a:rPr lang="en-US" sz="5000" b="1" dirty="0" smtClean="0">
                <a:solidFill>
                  <a:schemeClr val="accent5"/>
                </a:solidFill>
              </a:rPr>
            </a:br>
            <a:r>
              <a:rPr lang="en-US" sz="5000" b="1" dirty="0" smtClean="0">
                <a:solidFill>
                  <a:schemeClr val="accent5"/>
                </a:solidFill>
              </a:rPr>
              <a:t>MEDICINE</a:t>
            </a:r>
            <a:r>
              <a:rPr lang="en-US" sz="3000" dirty="0" smtClean="0">
                <a:solidFill>
                  <a:schemeClr val="accent5"/>
                </a:solidFill>
              </a:rPr>
              <a:t/>
            </a:r>
            <a:br>
              <a:rPr lang="en-US" sz="3000" dirty="0" smtClean="0">
                <a:solidFill>
                  <a:schemeClr val="accent5"/>
                </a:solidFill>
              </a:rPr>
            </a:br>
            <a:r>
              <a:rPr lang="en-US" sz="3000" dirty="0" smtClean="0">
                <a:solidFill>
                  <a:schemeClr val="accent5"/>
                </a:solidFill>
              </a:rPr>
              <a:t/>
            </a:r>
            <a:br>
              <a:rPr lang="en-US" sz="3000" dirty="0" smtClean="0">
                <a:solidFill>
                  <a:schemeClr val="accent5"/>
                </a:solidFill>
              </a:rPr>
            </a:br>
            <a:r>
              <a:rPr lang="en-US" sz="3000" i="1" dirty="0" smtClean="0">
                <a:solidFill>
                  <a:schemeClr val="accent5"/>
                </a:solidFill>
                <a:latin typeface="Times" charset="0"/>
                <a:ea typeface="Times" charset="0"/>
                <a:cs typeface="Times" charset="0"/>
              </a:rPr>
              <a:t>- Hippocrates</a:t>
            </a:r>
            <a:endParaRPr lang="en-US" sz="3000" i="1" dirty="0">
              <a:solidFill>
                <a:schemeClr val="accent5"/>
              </a:solidFill>
              <a:latin typeface="Times" charset="0"/>
              <a:ea typeface="Times" charset="0"/>
              <a:cs typeface="Times"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560" y="4699511"/>
            <a:ext cx="802495" cy="173736"/>
          </a:xfrm>
          <a:prstGeom prst="rect">
            <a:avLst/>
          </a:prstGeom>
        </p:spPr>
      </p:pic>
      <p:sp>
        <p:nvSpPr>
          <p:cNvPr id="6" name="TextBox 5"/>
          <p:cNvSpPr txBox="1"/>
          <p:nvPr/>
        </p:nvSpPr>
        <p:spPr>
          <a:xfrm>
            <a:off x="8630029" y="4710933"/>
            <a:ext cx="239651" cy="215444"/>
          </a:xfrm>
          <a:prstGeom prst="rect">
            <a:avLst/>
          </a:prstGeom>
          <a:noFill/>
        </p:spPr>
        <p:txBody>
          <a:bodyPr wrap="square" rtlCol="0">
            <a:spAutoFit/>
          </a:bodyPr>
          <a:lstStyle/>
          <a:p>
            <a:pPr algn="r"/>
            <a:r>
              <a:rPr lang="en-US" sz="800" b="1" dirty="0">
                <a:solidFill>
                  <a:schemeClr val="bg1"/>
                </a:solidFill>
              </a:rPr>
              <a:t>2</a:t>
            </a:r>
            <a:endParaRPr lang="en-US" sz="800" b="1" dirty="0">
              <a:solidFill>
                <a:schemeClr val="bg1"/>
              </a:solidFill>
            </a:endParaRPr>
          </a:p>
        </p:txBody>
      </p:sp>
    </p:spTree>
    <p:extLst>
      <p:ext uri="{BB962C8B-B14F-4D97-AF65-F5344CB8AC3E}">
        <p14:creationId xmlns:p14="http://schemas.microsoft.com/office/powerpoint/2010/main" val="531863202"/>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3293" y="752559"/>
            <a:ext cx="4510707" cy="3485546"/>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3743" t="-17836" r="1"/>
          <a:stretch/>
        </p:blipFill>
        <p:spPr>
          <a:xfrm>
            <a:off x="0" y="56644"/>
            <a:ext cx="4824918" cy="4657719"/>
          </a:xfrm>
          <a:prstGeom prst="rect">
            <a:avLst/>
          </a:prstGeom>
        </p:spPr>
      </p:pic>
      <p:sp>
        <p:nvSpPr>
          <p:cNvPr id="11" name="Content Placeholder 10"/>
          <p:cNvSpPr>
            <a:spLocks noGrp="1"/>
          </p:cNvSpPr>
          <p:nvPr>
            <p:ph idx="4294967295"/>
          </p:nvPr>
        </p:nvSpPr>
        <p:spPr>
          <a:xfrm>
            <a:off x="457200" y="183766"/>
            <a:ext cx="8229600" cy="1399334"/>
          </a:xfrm>
        </p:spPr>
        <p:txBody>
          <a:bodyPr>
            <a:normAutofit/>
          </a:bodyPr>
          <a:lstStyle/>
          <a:p>
            <a:pPr marL="0" indent="0" algn="ctr">
              <a:buNone/>
            </a:pPr>
            <a:r>
              <a:rPr lang="en-US" sz="4000" b="1" dirty="0" smtClean="0"/>
              <a:t>Gut Microbiome</a:t>
            </a:r>
          </a:p>
          <a:p>
            <a:pPr marL="0" indent="0" algn="ctr">
              <a:buNone/>
            </a:pPr>
            <a:r>
              <a:rPr lang="en-US" sz="2400" dirty="0" smtClean="0"/>
              <a:t>Fostering Good Bacteria</a:t>
            </a:r>
            <a:endParaRPr lang="en-US" sz="2400" dirty="0"/>
          </a:p>
        </p:txBody>
      </p:sp>
      <p:sp>
        <p:nvSpPr>
          <p:cNvPr id="5" name="TextBox 4"/>
          <p:cNvSpPr txBox="1"/>
          <p:nvPr/>
        </p:nvSpPr>
        <p:spPr>
          <a:xfrm>
            <a:off x="691344" y="4165276"/>
            <a:ext cx="2966255" cy="492443"/>
          </a:xfrm>
          <a:prstGeom prst="rect">
            <a:avLst/>
          </a:prstGeom>
          <a:noFill/>
        </p:spPr>
        <p:txBody>
          <a:bodyPr wrap="square" rtlCol="0">
            <a:spAutoFit/>
          </a:bodyPr>
          <a:lstStyle/>
          <a:p>
            <a:pPr algn="ctr"/>
            <a:r>
              <a:rPr lang="en-US" sz="2600" b="1" dirty="0" smtClean="0"/>
              <a:t>Pre-biotics</a:t>
            </a:r>
            <a:endParaRPr lang="en-US" sz="2600" b="1" dirty="0"/>
          </a:p>
        </p:txBody>
      </p:sp>
      <p:sp>
        <p:nvSpPr>
          <p:cNvPr id="6" name="TextBox 5"/>
          <p:cNvSpPr txBox="1"/>
          <p:nvPr/>
        </p:nvSpPr>
        <p:spPr>
          <a:xfrm>
            <a:off x="5464296" y="4165276"/>
            <a:ext cx="2966255" cy="492443"/>
          </a:xfrm>
          <a:prstGeom prst="rect">
            <a:avLst/>
          </a:prstGeom>
          <a:noFill/>
        </p:spPr>
        <p:txBody>
          <a:bodyPr wrap="square" rtlCol="0">
            <a:spAutoFit/>
          </a:bodyPr>
          <a:lstStyle/>
          <a:p>
            <a:pPr algn="ctr"/>
            <a:r>
              <a:rPr lang="en-US" sz="2600" b="1" dirty="0" smtClean="0"/>
              <a:t>Pro-biotics</a:t>
            </a:r>
            <a:endParaRPr lang="en-US" sz="2600" b="1" dirty="0"/>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940" y="4707131"/>
            <a:ext cx="802495" cy="173736"/>
          </a:xfrm>
          <a:prstGeom prst="rect">
            <a:avLst/>
          </a:prstGeom>
        </p:spPr>
      </p:pic>
      <p:sp>
        <p:nvSpPr>
          <p:cNvPr id="10" name="TextBox 9"/>
          <p:cNvSpPr txBox="1"/>
          <p:nvPr/>
        </p:nvSpPr>
        <p:spPr>
          <a:xfrm>
            <a:off x="8622409" y="4718553"/>
            <a:ext cx="315851" cy="215444"/>
          </a:xfrm>
          <a:prstGeom prst="rect">
            <a:avLst/>
          </a:prstGeom>
          <a:noFill/>
        </p:spPr>
        <p:txBody>
          <a:bodyPr wrap="square" rtlCol="0">
            <a:spAutoFit/>
          </a:bodyPr>
          <a:lstStyle/>
          <a:p>
            <a:pPr algn="r"/>
            <a:r>
              <a:rPr lang="en-US" sz="800" b="1" dirty="0" smtClean="0"/>
              <a:t>20</a:t>
            </a:r>
            <a:endParaRPr lang="en-US" sz="800" b="1" dirty="0"/>
          </a:p>
        </p:txBody>
      </p:sp>
    </p:spTree>
    <p:extLst>
      <p:ext uri="{BB962C8B-B14F-4D97-AF65-F5344CB8AC3E}">
        <p14:creationId xmlns:p14="http://schemas.microsoft.com/office/powerpoint/2010/main" val="630711638"/>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p:nvPr/>
        </p:nvSpPr>
        <p:spPr>
          <a:xfrm>
            <a:off x="2786600" y="1051727"/>
            <a:ext cx="3617925" cy="3617925"/>
          </a:xfrm>
          <a:prstGeom prst="ellipse">
            <a:avLst/>
          </a:prstGeom>
          <a:noFill/>
          <a:ln w="76200">
            <a:solidFill>
              <a:schemeClr val="tx1"/>
            </a:solidFill>
            <a:prstDash val="solid"/>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ontent Placeholder 10"/>
          <p:cNvSpPr>
            <a:spLocks noGrp="1"/>
          </p:cNvSpPr>
          <p:nvPr>
            <p:ph idx="4294967295"/>
          </p:nvPr>
        </p:nvSpPr>
        <p:spPr>
          <a:xfrm>
            <a:off x="457200" y="199808"/>
            <a:ext cx="8229600" cy="1399334"/>
          </a:xfrm>
        </p:spPr>
        <p:txBody>
          <a:bodyPr>
            <a:normAutofit/>
          </a:bodyPr>
          <a:lstStyle/>
          <a:p>
            <a:pPr marL="0" indent="0" algn="ctr">
              <a:buNone/>
            </a:pPr>
            <a:r>
              <a:rPr lang="en-US" sz="4000" b="1" dirty="0" smtClean="0"/>
              <a:t>Summary</a:t>
            </a:r>
          </a:p>
        </p:txBody>
      </p:sp>
      <p:sp>
        <p:nvSpPr>
          <p:cNvPr id="12" name="Oval 11"/>
          <p:cNvSpPr/>
          <p:nvPr/>
        </p:nvSpPr>
        <p:spPr>
          <a:xfrm>
            <a:off x="5253222" y="1016560"/>
            <a:ext cx="1165163" cy="1165163"/>
          </a:xfrm>
          <a:prstGeom prst="ellipse">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2838765" y="1016559"/>
            <a:ext cx="1165163" cy="1165163"/>
          </a:xfrm>
          <a:prstGeom prst="ellipse">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3998210" y="3841822"/>
            <a:ext cx="1165163" cy="1165163"/>
          </a:xfrm>
          <a:prstGeom prst="ellipse">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5714980" y="2829627"/>
            <a:ext cx="1165163" cy="1165163"/>
          </a:xfrm>
          <a:prstGeom prst="ellipse">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2232123" y="2839514"/>
            <a:ext cx="1165163" cy="1165163"/>
          </a:xfrm>
          <a:prstGeom prst="ellipse">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6529964" y="1108920"/>
            <a:ext cx="2350265" cy="584775"/>
          </a:xfrm>
          <a:prstGeom prst="rect">
            <a:avLst/>
          </a:prstGeom>
          <a:noFill/>
        </p:spPr>
        <p:txBody>
          <a:bodyPr wrap="square" rtlCol="0">
            <a:spAutoFit/>
          </a:bodyPr>
          <a:lstStyle/>
          <a:p>
            <a:pPr algn="ctr"/>
            <a:r>
              <a:rPr lang="en-US" b="1" dirty="0" smtClean="0"/>
              <a:t>Stress</a:t>
            </a:r>
            <a:br>
              <a:rPr lang="en-US" b="1" dirty="0" smtClean="0"/>
            </a:br>
            <a:r>
              <a:rPr lang="en-US" sz="1400" dirty="0" smtClean="0"/>
              <a:t>(physical, psychological)</a:t>
            </a:r>
            <a:endParaRPr lang="en-US" sz="1400" dirty="0"/>
          </a:p>
        </p:txBody>
      </p:sp>
      <p:sp>
        <p:nvSpPr>
          <p:cNvPr id="18" name="TextBox 17"/>
          <p:cNvSpPr txBox="1"/>
          <p:nvPr/>
        </p:nvSpPr>
        <p:spPr>
          <a:xfrm>
            <a:off x="599151" y="3050734"/>
            <a:ext cx="1731830" cy="646331"/>
          </a:xfrm>
          <a:prstGeom prst="rect">
            <a:avLst/>
          </a:prstGeom>
          <a:noFill/>
        </p:spPr>
        <p:txBody>
          <a:bodyPr wrap="square" rtlCol="0">
            <a:spAutoFit/>
          </a:bodyPr>
          <a:lstStyle/>
          <a:p>
            <a:pPr algn="ctr"/>
            <a:r>
              <a:rPr lang="en-US" b="1" smtClean="0"/>
              <a:t>Low</a:t>
            </a:r>
            <a:br>
              <a:rPr lang="en-US" b="1" smtClean="0"/>
            </a:br>
            <a:r>
              <a:rPr lang="en-US" b="1" smtClean="0"/>
              <a:t>Immunity</a:t>
            </a:r>
            <a:endParaRPr lang="en-US" b="1" dirty="0"/>
          </a:p>
        </p:txBody>
      </p:sp>
      <p:sp>
        <p:nvSpPr>
          <p:cNvPr id="19" name="TextBox 18"/>
          <p:cNvSpPr txBox="1"/>
          <p:nvPr/>
        </p:nvSpPr>
        <p:spPr>
          <a:xfrm>
            <a:off x="539230" y="1105584"/>
            <a:ext cx="2189030" cy="646331"/>
          </a:xfrm>
          <a:prstGeom prst="rect">
            <a:avLst/>
          </a:prstGeom>
          <a:noFill/>
        </p:spPr>
        <p:txBody>
          <a:bodyPr wrap="square" rtlCol="0">
            <a:spAutoFit/>
          </a:bodyPr>
          <a:lstStyle/>
          <a:p>
            <a:pPr algn="ctr"/>
            <a:r>
              <a:rPr lang="en-US" b="1" dirty="0" smtClean="0"/>
              <a:t>Increased Risk</a:t>
            </a:r>
            <a:br>
              <a:rPr lang="en-US" b="1" dirty="0" smtClean="0"/>
            </a:br>
            <a:r>
              <a:rPr lang="en-US" b="1" dirty="0" smtClean="0"/>
              <a:t>for Disease</a:t>
            </a:r>
            <a:endParaRPr lang="en-US" b="1" dirty="0"/>
          </a:p>
        </p:txBody>
      </p:sp>
      <p:sp>
        <p:nvSpPr>
          <p:cNvPr id="20" name="TextBox 19"/>
          <p:cNvSpPr txBox="1"/>
          <p:nvPr/>
        </p:nvSpPr>
        <p:spPr>
          <a:xfrm>
            <a:off x="5037293" y="4596669"/>
            <a:ext cx="3164671" cy="369332"/>
          </a:xfrm>
          <a:prstGeom prst="rect">
            <a:avLst/>
          </a:prstGeom>
          <a:noFill/>
        </p:spPr>
        <p:txBody>
          <a:bodyPr wrap="square" rtlCol="0">
            <a:spAutoFit/>
          </a:bodyPr>
          <a:lstStyle/>
          <a:p>
            <a:pPr algn="ctr"/>
            <a:r>
              <a:rPr lang="en-US" b="1" smtClean="0"/>
              <a:t>Unhealthy </a:t>
            </a:r>
            <a:r>
              <a:rPr lang="en-US" b="1" smtClean="0"/>
              <a:t>Gut Microbiome</a:t>
            </a:r>
            <a:endParaRPr lang="en-US" b="1" dirty="0"/>
          </a:p>
        </p:txBody>
      </p:sp>
      <p:sp>
        <p:nvSpPr>
          <p:cNvPr id="21" name="TextBox 20"/>
          <p:cNvSpPr txBox="1"/>
          <p:nvPr/>
        </p:nvSpPr>
        <p:spPr>
          <a:xfrm>
            <a:off x="6840627" y="3050734"/>
            <a:ext cx="2189030" cy="584775"/>
          </a:xfrm>
          <a:prstGeom prst="rect">
            <a:avLst/>
          </a:prstGeom>
          <a:noFill/>
        </p:spPr>
        <p:txBody>
          <a:bodyPr wrap="square" rtlCol="0">
            <a:spAutoFit/>
          </a:bodyPr>
          <a:lstStyle/>
          <a:p>
            <a:pPr algn="ctr"/>
            <a:r>
              <a:rPr lang="en-US" b="1" dirty="0" smtClean="0"/>
              <a:t>Poor Nutrition</a:t>
            </a:r>
            <a:br>
              <a:rPr lang="en-US" b="1" dirty="0" smtClean="0"/>
            </a:br>
            <a:r>
              <a:rPr lang="en-US" sz="1400" dirty="0" smtClean="0"/>
              <a:t>(nutrient poor foods)</a:t>
            </a:r>
            <a:endParaRPr lang="en-US" sz="1400" dirty="0"/>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3199" y="992517"/>
            <a:ext cx="1214163" cy="121416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3315" y="2763009"/>
            <a:ext cx="1215292" cy="1215292"/>
          </a:xfrm>
          <a:prstGeom prst="rect">
            <a:avLst/>
          </a:prstGeom>
        </p:spPr>
      </p:pic>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4102" y="3825626"/>
            <a:ext cx="1113737" cy="1113737"/>
          </a:xfrm>
          <a:prstGeom prst="rect">
            <a:avLst/>
          </a:prstGeom>
        </p:spPr>
      </p:pic>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76992" y="1069311"/>
            <a:ext cx="1071124" cy="1071124"/>
          </a:xfrm>
          <a:prstGeom prst="rect">
            <a:avLst/>
          </a:prstGeom>
        </p:spPr>
      </p:pic>
      <p:pic>
        <p:nvPicPr>
          <p:cNvPr id="35" name="Picture 3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93346" y="2714083"/>
            <a:ext cx="1320895" cy="1320895"/>
          </a:xfrm>
          <a:prstGeom prst="rect">
            <a:avLst/>
          </a:prstGeom>
        </p:spPr>
      </p:pic>
      <p:sp>
        <p:nvSpPr>
          <p:cNvPr id="36" name="Chevron 35"/>
          <p:cNvSpPr/>
          <p:nvPr/>
        </p:nvSpPr>
        <p:spPr>
          <a:xfrm>
            <a:off x="4374323" y="852461"/>
            <a:ext cx="453572" cy="453572"/>
          </a:xfrm>
          <a:prstGeom prst="chevron">
            <a:avLst/>
          </a:prstGeom>
          <a:solidFill>
            <a:schemeClr val="tx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7" name="Chevron 36"/>
          <p:cNvSpPr/>
          <p:nvPr/>
        </p:nvSpPr>
        <p:spPr>
          <a:xfrm rot="4016020">
            <a:off x="6095334" y="2195112"/>
            <a:ext cx="453572" cy="453572"/>
          </a:xfrm>
          <a:prstGeom prst="chevron">
            <a:avLst/>
          </a:prstGeom>
          <a:solidFill>
            <a:schemeClr val="tx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8" name="Chevron 37"/>
          <p:cNvSpPr/>
          <p:nvPr/>
        </p:nvSpPr>
        <p:spPr>
          <a:xfrm rot="8883066">
            <a:off x="5509872" y="4052345"/>
            <a:ext cx="453572" cy="453572"/>
          </a:xfrm>
          <a:prstGeom prst="chevron">
            <a:avLst/>
          </a:prstGeom>
          <a:solidFill>
            <a:schemeClr val="tx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9" name="Chevron 38"/>
          <p:cNvSpPr/>
          <p:nvPr/>
        </p:nvSpPr>
        <p:spPr>
          <a:xfrm rot="13276223">
            <a:off x="3276493" y="4068743"/>
            <a:ext cx="453572" cy="453572"/>
          </a:xfrm>
          <a:prstGeom prst="chevron">
            <a:avLst/>
          </a:prstGeom>
          <a:solidFill>
            <a:schemeClr val="tx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40" name="Chevron 39"/>
          <p:cNvSpPr/>
          <p:nvPr/>
        </p:nvSpPr>
        <p:spPr>
          <a:xfrm rot="17363518">
            <a:off x="2600618" y="2207844"/>
            <a:ext cx="453572" cy="453572"/>
          </a:xfrm>
          <a:prstGeom prst="chevron">
            <a:avLst/>
          </a:prstGeom>
          <a:solidFill>
            <a:schemeClr val="tx1"/>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29" name="Picture 2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1940" y="4707131"/>
            <a:ext cx="802495" cy="173736"/>
          </a:xfrm>
          <a:prstGeom prst="rect">
            <a:avLst/>
          </a:prstGeom>
        </p:spPr>
      </p:pic>
      <p:sp>
        <p:nvSpPr>
          <p:cNvPr id="30" name="TextBox 29"/>
          <p:cNvSpPr txBox="1"/>
          <p:nvPr/>
        </p:nvSpPr>
        <p:spPr>
          <a:xfrm>
            <a:off x="8622409" y="4718553"/>
            <a:ext cx="315851" cy="215444"/>
          </a:xfrm>
          <a:prstGeom prst="rect">
            <a:avLst/>
          </a:prstGeom>
          <a:noFill/>
        </p:spPr>
        <p:txBody>
          <a:bodyPr wrap="square" rtlCol="0">
            <a:spAutoFit/>
          </a:bodyPr>
          <a:lstStyle/>
          <a:p>
            <a:pPr algn="r"/>
            <a:r>
              <a:rPr lang="en-US" sz="800" b="1" smtClean="0"/>
              <a:t>21</a:t>
            </a:r>
            <a:endParaRPr lang="en-US" sz="800" b="1" dirty="0"/>
          </a:p>
        </p:txBody>
      </p:sp>
    </p:spTree>
    <p:extLst>
      <p:ext uri="{BB962C8B-B14F-4D97-AF65-F5344CB8AC3E}">
        <p14:creationId xmlns:p14="http://schemas.microsoft.com/office/powerpoint/2010/main" val="578920723"/>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4294967295"/>
          </p:nvPr>
        </p:nvSpPr>
        <p:spPr>
          <a:xfrm>
            <a:off x="457200" y="199808"/>
            <a:ext cx="8229600" cy="1399334"/>
          </a:xfrm>
        </p:spPr>
        <p:txBody>
          <a:bodyPr>
            <a:normAutofit/>
          </a:bodyPr>
          <a:lstStyle/>
          <a:p>
            <a:pPr marL="0" indent="0" algn="ctr">
              <a:buNone/>
            </a:pPr>
            <a:r>
              <a:rPr lang="en-US" sz="4000" b="1" dirty="0" smtClean="0"/>
              <a:t>Helpful Resources</a:t>
            </a:r>
          </a:p>
        </p:txBody>
      </p:sp>
      <p:sp>
        <p:nvSpPr>
          <p:cNvPr id="2" name="TextBox 1"/>
          <p:cNvSpPr txBox="1"/>
          <p:nvPr/>
        </p:nvSpPr>
        <p:spPr>
          <a:xfrm>
            <a:off x="4572000" y="1971916"/>
            <a:ext cx="6824373" cy="2431435"/>
          </a:xfrm>
          <a:prstGeom prst="rect">
            <a:avLst/>
          </a:prstGeom>
          <a:noFill/>
        </p:spPr>
        <p:txBody>
          <a:bodyPr wrap="square" rtlCol="0">
            <a:spAutoFit/>
          </a:bodyPr>
          <a:lstStyle/>
          <a:p>
            <a:r>
              <a:rPr lang="en-US" sz="2200" b="1" dirty="0"/>
              <a:t>App recommendations:</a:t>
            </a:r>
            <a:endParaRPr lang="en-US" sz="2200" dirty="0">
              <a:hlinkClick r:id="rId3"/>
            </a:endParaRPr>
          </a:p>
          <a:p>
            <a:r>
              <a:rPr lang="en-US" dirty="0" smtClean="0">
                <a:hlinkClick r:id="rId3"/>
              </a:rPr>
              <a:t>foodandnutrition.org/Nutrition-Apps/</a:t>
            </a:r>
            <a:endParaRPr lang="en-US" dirty="0" smtClean="0"/>
          </a:p>
          <a:p>
            <a:endParaRPr lang="en-US" dirty="0"/>
          </a:p>
          <a:p>
            <a:r>
              <a:rPr lang="en-US" sz="2200" b="1" dirty="0"/>
              <a:t>Websites: </a:t>
            </a:r>
          </a:p>
          <a:p>
            <a:r>
              <a:rPr lang="en-US" dirty="0" smtClean="0">
                <a:solidFill>
                  <a:schemeClr val="accent1"/>
                </a:solidFill>
                <a:hlinkClick r:id="rId4"/>
              </a:rPr>
              <a:t>eatright.org</a:t>
            </a:r>
            <a:endParaRPr lang="en-US" dirty="0">
              <a:solidFill>
                <a:schemeClr val="accent1"/>
              </a:solidFill>
            </a:endParaRPr>
          </a:p>
          <a:p>
            <a:r>
              <a:rPr lang="en-US" dirty="0" smtClean="0">
                <a:solidFill>
                  <a:schemeClr val="accent1"/>
                </a:solidFill>
                <a:hlinkClick r:id="rId5"/>
              </a:rPr>
              <a:t>nutritionfacts.org</a:t>
            </a:r>
            <a:endParaRPr lang="en-US" dirty="0">
              <a:solidFill>
                <a:schemeClr val="accent1"/>
              </a:solidFill>
            </a:endParaRPr>
          </a:p>
          <a:p>
            <a:r>
              <a:rPr lang="en-US" dirty="0" smtClean="0">
                <a:solidFill>
                  <a:schemeClr val="accent1"/>
                </a:solidFill>
                <a:hlinkClick r:id="rId6"/>
              </a:rPr>
              <a:t>ods.od.nih.gov</a:t>
            </a:r>
            <a:r>
              <a:rPr lang="en-US" dirty="0">
                <a:solidFill>
                  <a:schemeClr val="accent1"/>
                </a:solidFill>
                <a:hlinkClick r:id="rId6"/>
              </a:rPr>
              <a:t>/</a:t>
            </a:r>
            <a:endParaRPr lang="en-US" dirty="0">
              <a:solidFill>
                <a:schemeClr val="accent1"/>
              </a:solidFill>
            </a:endParaRPr>
          </a:p>
          <a:p>
            <a:r>
              <a:rPr lang="en-US" dirty="0" smtClean="0">
                <a:solidFill>
                  <a:schemeClr val="accent1"/>
                </a:solidFill>
                <a:hlinkClick r:id="rId7"/>
              </a:rPr>
              <a:t>food.unl.edu/fnh</a:t>
            </a:r>
            <a:endParaRPr lang="en-US" dirty="0">
              <a:solidFill>
                <a:schemeClr val="accent1"/>
              </a:solidFill>
            </a:endParaRPr>
          </a:p>
        </p:txBody>
      </p:sp>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3769" y="1165403"/>
            <a:ext cx="3842238" cy="3842238"/>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1940" y="4707131"/>
            <a:ext cx="802495" cy="173736"/>
          </a:xfrm>
          <a:prstGeom prst="rect">
            <a:avLst/>
          </a:prstGeom>
        </p:spPr>
      </p:pic>
      <p:sp>
        <p:nvSpPr>
          <p:cNvPr id="8" name="TextBox 7"/>
          <p:cNvSpPr txBox="1"/>
          <p:nvPr/>
        </p:nvSpPr>
        <p:spPr>
          <a:xfrm>
            <a:off x="8622409" y="4718553"/>
            <a:ext cx="308231" cy="215444"/>
          </a:xfrm>
          <a:prstGeom prst="rect">
            <a:avLst/>
          </a:prstGeom>
          <a:noFill/>
        </p:spPr>
        <p:txBody>
          <a:bodyPr wrap="square" rtlCol="0">
            <a:spAutoFit/>
          </a:bodyPr>
          <a:lstStyle/>
          <a:p>
            <a:pPr algn="r"/>
            <a:r>
              <a:rPr lang="en-US" sz="800" b="1" smtClean="0"/>
              <a:t>22</a:t>
            </a:r>
            <a:endParaRPr lang="en-US" sz="800" b="1" dirty="0"/>
          </a:p>
        </p:txBody>
      </p:sp>
    </p:spTree>
    <p:extLst>
      <p:ext uri="{BB962C8B-B14F-4D97-AF65-F5344CB8AC3E}">
        <p14:creationId xmlns:p14="http://schemas.microsoft.com/office/powerpoint/2010/main" val="1440965379"/>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2308728" y="2496450"/>
            <a:ext cx="4526544" cy="0"/>
          </a:xfrm>
          <a:prstGeom prst="line">
            <a:avLst/>
          </a:prstGeom>
          <a:ln w="76200" cmpd="sng">
            <a:solidFill>
              <a:schemeClr val="accent2"/>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idx="4294967295"/>
          </p:nvPr>
        </p:nvSpPr>
        <p:spPr>
          <a:xfrm>
            <a:off x="685800" y="1691541"/>
            <a:ext cx="7772400" cy="1102519"/>
          </a:xfrm>
          <a:prstGeom prst="rect">
            <a:avLst/>
          </a:prstGeom>
        </p:spPr>
        <p:txBody>
          <a:bodyPr>
            <a:normAutofit/>
          </a:bodyPr>
          <a:lstStyle/>
          <a:p>
            <a:r>
              <a:rPr lang="en-US" sz="6000" spc="300" dirty="0" smtClean="0">
                <a:solidFill>
                  <a:schemeClr val="bg1"/>
                </a:solidFill>
              </a:rPr>
              <a:t>THANK YOU</a:t>
            </a:r>
            <a:endParaRPr lang="en-US" sz="3100" spc="300" dirty="0">
              <a:solidFill>
                <a:schemeClr val="bg1"/>
              </a:solidFill>
            </a:endParaRPr>
          </a:p>
        </p:txBody>
      </p:sp>
      <p:sp>
        <p:nvSpPr>
          <p:cNvPr id="5" name="TextBox 4"/>
          <p:cNvSpPr txBox="1"/>
          <p:nvPr/>
        </p:nvSpPr>
        <p:spPr>
          <a:xfrm>
            <a:off x="1083828" y="4703313"/>
            <a:ext cx="2681831" cy="215444"/>
          </a:xfrm>
          <a:prstGeom prst="rect">
            <a:avLst/>
          </a:prstGeom>
          <a:noFill/>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800" kern="1200" dirty="0" smtClean="0">
                <a:solidFill>
                  <a:schemeClr val="bg1"/>
                </a:solidFill>
                <a:effectLst/>
                <a:latin typeface="+mn-lt"/>
                <a:ea typeface="+mn-ea"/>
                <a:cs typeface="+mn-cs"/>
              </a:rPr>
              <a:t>© WELCOA 2017. All </a:t>
            </a:r>
            <a:r>
              <a:rPr lang="de-DE" sz="800" kern="1200" dirty="0" err="1" smtClean="0">
                <a:solidFill>
                  <a:schemeClr val="bg1"/>
                </a:solidFill>
                <a:effectLst/>
                <a:latin typeface="+mn-lt"/>
                <a:ea typeface="+mn-ea"/>
                <a:cs typeface="+mn-cs"/>
              </a:rPr>
              <a:t>rights</a:t>
            </a:r>
            <a:r>
              <a:rPr lang="de-DE" sz="800" kern="1200" dirty="0" smtClean="0">
                <a:solidFill>
                  <a:schemeClr val="bg1"/>
                </a:solidFill>
                <a:effectLst/>
                <a:latin typeface="+mn-lt"/>
                <a:ea typeface="+mn-ea"/>
                <a:cs typeface="+mn-cs"/>
              </a:rPr>
              <a:t> </a:t>
            </a:r>
            <a:r>
              <a:rPr lang="de-DE" sz="800" kern="1200" dirty="0" err="1" smtClean="0">
                <a:solidFill>
                  <a:schemeClr val="bg1"/>
                </a:solidFill>
                <a:effectLst/>
                <a:latin typeface="+mn-lt"/>
                <a:ea typeface="+mn-ea"/>
                <a:cs typeface="+mn-cs"/>
              </a:rPr>
              <a:t>reserved</a:t>
            </a:r>
            <a:r>
              <a:rPr lang="de-DE" sz="800" kern="1200" dirty="0" smtClean="0">
                <a:solidFill>
                  <a:schemeClr val="bg1"/>
                </a:solidFill>
                <a:effectLst/>
                <a:latin typeface="+mn-lt"/>
                <a:ea typeface="+mn-ea"/>
                <a:cs typeface="+mn-cs"/>
              </a:rPr>
              <a:t>.</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7" name="TextBox 6"/>
          <p:cNvSpPr txBox="1"/>
          <p:nvPr/>
        </p:nvSpPr>
        <p:spPr>
          <a:xfrm>
            <a:off x="8630029" y="4710933"/>
            <a:ext cx="300611" cy="215444"/>
          </a:xfrm>
          <a:prstGeom prst="rect">
            <a:avLst/>
          </a:prstGeom>
          <a:noFill/>
        </p:spPr>
        <p:txBody>
          <a:bodyPr wrap="square" rtlCol="0">
            <a:spAutoFit/>
          </a:bodyPr>
          <a:lstStyle/>
          <a:p>
            <a:pPr algn="r"/>
            <a:r>
              <a:rPr lang="en-US" sz="800" b="1" smtClean="0">
                <a:solidFill>
                  <a:schemeClr val="bg1"/>
                </a:solidFill>
              </a:rPr>
              <a:t>23</a:t>
            </a:r>
            <a:endParaRPr lang="en-US" sz="800" b="1" dirty="0">
              <a:solidFill>
                <a:schemeClr val="bg1"/>
              </a:solidFill>
            </a:endParaRPr>
          </a:p>
        </p:txBody>
      </p:sp>
    </p:spTree>
    <p:extLst>
      <p:ext uri="{BB962C8B-B14F-4D97-AF65-F5344CB8AC3E}">
        <p14:creationId xmlns:p14="http://schemas.microsoft.com/office/powerpoint/2010/main" val="207640833"/>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51120"/>
          </a:xfrm>
          <a:prstGeom prst="rect">
            <a:avLst/>
          </a:prstGeom>
        </p:spPr>
      </p:pic>
      <p:sp>
        <p:nvSpPr>
          <p:cNvPr id="4" name="Rectangle 3"/>
          <p:cNvSpPr/>
          <p:nvPr/>
        </p:nvSpPr>
        <p:spPr>
          <a:xfrm>
            <a:off x="0" y="1298575"/>
            <a:ext cx="9144000" cy="2523337"/>
          </a:xfrm>
          <a:prstGeom prst="rect">
            <a:avLst/>
          </a:prstGeom>
          <a:solidFill>
            <a:schemeClr val="bg1">
              <a:alpha val="63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Content Placeholder 1"/>
          <p:cNvSpPr>
            <a:spLocks noGrp="1"/>
          </p:cNvSpPr>
          <p:nvPr>
            <p:ph sz="half" idx="4294967295"/>
          </p:nvPr>
        </p:nvSpPr>
        <p:spPr>
          <a:xfrm>
            <a:off x="484094" y="1515101"/>
            <a:ext cx="8424582" cy="2018674"/>
          </a:xfrm>
        </p:spPr>
        <p:txBody>
          <a:bodyPr anchor="ctr">
            <a:noAutofit/>
          </a:bodyPr>
          <a:lstStyle/>
          <a:p>
            <a:pPr marL="0" indent="0">
              <a:buNone/>
            </a:pPr>
            <a:r>
              <a:rPr lang="en-US" sz="4500" dirty="0" smtClean="0"/>
              <a:t>Certain foods and eating behaviors can be </a:t>
            </a:r>
            <a:r>
              <a:rPr lang="en-US" sz="4500" b="1" dirty="0" smtClean="0">
                <a:solidFill>
                  <a:schemeClr val="accent1"/>
                </a:solidFill>
              </a:rPr>
              <a:t>serious stressors </a:t>
            </a:r>
            <a:r>
              <a:rPr lang="en-US" sz="4500" dirty="0" smtClean="0"/>
              <a:t>to the body. </a:t>
            </a:r>
            <a:endParaRPr lang="en-US" sz="4500"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8" name="TextBox 7"/>
          <p:cNvSpPr txBox="1"/>
          <p:nvPr/>
        </p:nvSpPr>
        <p:spPr>
          <a:xfrm>
            <a:off x="8630029" y="4710933"/>
            <a:ext cx="239651" cy="215444"/>
          </a:xfrm>
          <a:prstGeom prst="rect">
            <a:avLst/>
          </a:prstGeom>
          <a:noFill/>
        </p:spPr>
        <p:txBody>
          <a:bodyPr wrap="square" rtlCol="0">
            <a:spAutoFit/>
          </a:bodyPr>
          <a:lstStyle/>
          <a:p>
            <a:pPr algn="r"/>
            <a:r>
              <a:rPr lang="en-US" sz="800" b="1" dirty="0">
                <a:solidFill>
                  <a:schemeClr val="bg1"/>
                </a:solidFill>
              </a:rPr>
              <a:t>3</a:t>
            </a:r>
            <a:endParaRPr lang="en-US" sz="800" b="1" dirty="0">
              <a:solidFill>
                <a:schemeClr val="bg1"/>
              </a:solidFill>
            </a:endParaRPr>
          </a:p>
        </p:txBody>
      </p:sp>
    </p:spTree>
    <p:extLst>
      <p:ext uri="{BB962C8B-B14F-4D97-AF65-F5344CB8AC3E}">
        <p14:creationId xmlns:p14="http://schemas.microsoft.com/office/powerpoint/2010/main" val="403908810"/>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alphaModFix amt="40000"/>
            <a:extLst>
              <a:ext uri="{28A0092B-C50C-407E-A947-70E740481C1C}">
                <a14:useLocalDpi xmlns:a14="http://schemas.microsoft.com/office/drawing/2010/main" val="0"/>
              </a:ext>
            </a:extLst>
          </a:blip>
          <a:stretch>
            <a:fillRect/>
          </a:stretch>
        </p:blipFill>
        <p:spPr>
          <a:xfrm>
            <a:off x="0" y="0"/>
            <a:ext cx="9144000" cy="5151120"/>
          </a:xfrm>
          <a:prstGeom prst="rect">
            <a:avLst/>
          </a:prstGeom>
        </p:spPr>
      </p:pic>
      <p:sp>
        <p:nvSpPr>
          <p:cNvPr id="4" name="Title 2"/>
          <p:cNvSpPr txBox="1">
            <a:spLocks/>
          </p:cNvSpPr>
          <p:nvPr/>
        </p:nvSpPr>
        <p:spPr>
          <a:xfrm>
            <a:off x="1505527" y="1684616"/>
            <a:ext cx="6253018" cy="1774269"/>
          </a:xfrm>
          <a:prstGeom prst="rect">
            <a:avLst/>
          </a:prstGeom>
          <a:ln w="76200">
            <a:solidFill>
              <a:schemeClr val="bg1"/>
            </a:solidFill>
          </a:ln>
        </p:spPr>
        <p:txBody>
          <a:bodyPr anchor="ctr">
            <a:noAutofit/>
          </a:bodyPr>
          <a:lstStyle>
            <a:lvl1pPr algn="ctr" defTabSz="457200" rtl="0" eaLnBrk="1" latinLnBrk="0" hangingPunct="1">
              <a:spcBef>
                <a:spcPct val="0"/>
              </a:spcBef>
              <a:buNone/>
              <a:defRPr sz="4000" kern="1200">
                <a:solidFill>
                  <a:srgbClr val="FFFFFF"/>
                </a:solidFill>
                <a:latin typeface="+mj-lt"/>
                <a:ea typeface="+mj-ea"/>
                <a:cs typeface="+mj-cs"/>
              </a:defRPr>
            </a:lvl1pPr>
          </a:lstStyle>
          <a:p>
            <a:pPr>
              <a:lnSpc>
                <a:spcPct val="90000"/>
              </a:lnSpc>
            </a:pPr>
            <a:r>
              <a:rPr lang="en-US" sz="3200" b="1" dirty="0" smtClean="0"/>
              <a:t>NUTRIENTS &amp; HOW THE BODY INTERACTS WITH NUTRIENTS</a:t>
            </a:r>
            <a:endParaRPr lang="en-US" sz="3200" b="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7" name="TextBox 6"/>
          <p:cNvSpPr txBox="1"/>
          <p:nvPr/>
        </p:nvSpPr>
        <p:spPr>
          <a:xfrm>
            <a:off x="8630029" y="4710933"/>
            <a:ext cx="239651" cy="215444"/>
          </a:xfrm>
          <a:prstGeom prst="rect">
            <a:avLst/>
          </a:prstGeom>
          <a:noFill/>
        </p:spPr>
        <p:txBody>
          <a:bodyPr wrap="square" rtlCol="0">
            <a:spAutoFit/>
          </a:bodyPr>
          <a:lstStyle/>
          <a:p>
            <a:pPr algn="r"/>
            <a:r>
              <a:rPr lang="en-US" sz="800" b="1" dirty="0">
                <a:solidFill>
                  <a:schemeClr val="bg1"/>
                </a:solidFill>
              </a:rPr>
              <a:t>4</a:t>
            </a:r>
          </a:p>
        </p:txBody>
      </p:sp>
    </p:spTree>
    <p:extLst>
      <p:ext uri="{BB962C8B-B14F-4D97-AF65-F5344CB8AC3E}">
        <p14:creationId xmlns:p14="http://schemas.microsoft.com/office/powerpoint/2010/main" val="1649368879"/>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4294967295"/>
          </p:nvPr>
        </p:nvSpPr>
        <p:spPr>
          <a:xfrm>
            <a:off x="457200" y="247934"/>
            <a:ext cx="8229600" cy="1399334"/>
          </a:xfrm>
        </p:spPr>
        <p:txBody>
          <a:bodyPr>
            <a:normAutofit lnSpcReduction="10000"/>
          </a:bodyPr>
          <a:lstStyle/>
          <a:p>
            <a:pPr marL="0" indent="0" algn="ctr">
              <a:buNone/>
            </a:pPr>
            <a:r>
              <a:rPr lang="en-US" sz="4000" b="1" dirty="0" smtClean="0"/>
              <a:t>Nutrient:</a:t>
            </a:r>
          </a:p>
          <a:p>
            <a:pPr marL="0" indent="0" algn="ctr">
              <a:buNone/>
            </a:pPr>
            <a:r>
              <a:rPr lang="en-US" sz="2400" dirty="0" smtClean="0"/>
              <a:t>A substance that provides nourishment essential for growth and the maintenance of life.</a:t>
            </a:r>
            <a:endParaRPr lang="en-US" sz="2400" dirty="0"/>
          </a:p>
        </p:txBody>
      </p:sp>
      <p:sp>
        <p:nvSpPr>
          <p:cNvPr id="3" name="Oval 2"/>
          <p:cNvSpPr/>
          <p:nvPr/>
        </p:nvSpPr>
        <p:spPr>
          <a:xfrm>
            <a:off x="923644" y="1903555"/>
            <a:ext cx="1816475" cy="1816475"/>
          </a:xfrm>
          <a:prstGeom prst="ellipse">
            <a:avLst/>
          </a:prstGeom>
          <a:solidFill>
            <a:schemeClr val="bg1"/>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3663763" y="1903555"/>
            <a:ext cx="1816475" cy="1816475"/>
          </a:xfrm>
          <a:prstGeom prst="ellipse">
            <a:avLst/>
          </a:prstGeom>
          <a:solidFill>
            <a:schemeClr val="bg1"/>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6403882" y="1903555"/>
            <a:ext cx="1816475" cy="1816475"/>
          </a:xfrm>
          <a:prstGeom prst="ellipse">
            <a:avLst/>
          </a:prstGeom>
          <a:solidFill>
            <a:schemeClr val="bg1"/>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545618" y="3896960"/>
            <a:ext cx="2540043" cy="430887"/>
          </a:xfrm>
          <a:prstGeom prst="rect">
            <a:avLst/>
          </a:prstGeom>
          <a:noFill/>
        </p:spPr>
        <p:txBody>
          <a:bodyPr wrap="square" rtlCol="0">
            <a:spAutoFit/>
          </a:bodyPr>
          <a:lstStyle/>
          <a:p>
            <a:pPr algn="ctr"/>
            <a:r>
              <a:rPr lang="en-US" sz="2200" b="1" dirty="0" smtClean="0"/>
              <a:t>CARBOHYDRATES</a:t>
            </a:r>
            <a:endParaRPr lang="en-US" sz="2200" b="1" dirty="0"/>
          </a:p>
        </p:txBody>
      </p:sp>
      <p:sp>
        <p:nvSpPr>
          <p:cNvPr id="12" name="TextBox 11"/>
          <p:cNvSpPr txBox="1"/>
          <p:nvPr/>
        </p:nvSpPr>
        <p:spPr>
          <a:xfrm>
            <a:off x="6200865" y="3896960"/>
            <a:ext cx="2212041" cy="430887"/>
          </a:xfrm>
          <a:prstGeom prst="rect">
            <a:avLst/>
          </a:prstGeom>
          <a:noFill/>
        </p:spPr>
        <p:txBody>
          <a:bodyPr wrap="square" rtlCol="0">
            <a:spAutoFit/>
          </a:bodyPr>
          <a:lstStyle/>
          <a:p>
            <a:pPr algn="ctr"/>
            <a:r>
              <a:rPr lang="en-US" sz="2200" b="1" dirty="0" smtClean="0"/>
              <a:t>PROTEINS</a:t>
            </a:r>
            <a:endParaRPr lang="en-US" sz="2200" b="1" dirty="0"/>
          </a:p>
        </p:txBody>
      </p:sp>
      <p:sp>
        <p:nvSpPr>
          <p:cNvPr id="13" name="TextBox 12"/>
          <p:cNvSpPr txBox="1"/>
          <p:nvPr/>
        </p:nvSpPr>
        <p:spPr>
          <a:xfrm>
            <a:off x="3465980" y="3896960"/>
            <a:ext cx="2212041" cy="430887"/>
          </a:xfrm>
          <a:prstGeom prst="rect">
            <a:avLst/>
          </a:prstGeom>
          <a:noFill/>
        </p:spPr>
        <p:txBody>
          <a:bodyPr wrap="square" rtlCol="0">
            <a:spAutoFit/>
          </a:bodyPr>
          <a:lstStyle/>
          <a:p>
            <a:pPr algn="ctr"/>
            <a:r>
              <a:rPr lang="en-US" sz="2200" b="1" dirty="0" smtClean="0"/>
              <a:t>FATS</a:t>
            </a:r>
            <a:endParaRPr lang="en-US" sz="2200" b="1"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230" y="2238376"/>
            <a:ext cx="1625997" cy="99431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9234" y="1755683"/>
            <a:ext cx="1885532" cy="1885532"/>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66120" y="1481717"/>
            <a:ext cx="2613817" cy="2613817"/>
          </a:xfrm>
          <a:prstGeom prst="rect">
            <a:avLst/>
          </a:prstGeom>
        </p:spPr>
      </p:pic>
      <p:sp>
        <p:nvSpPr>
          <p:cNvPr id="15" name="TextBox 14"/>
          <p:cNvSpPr txBox="1"/>
          <p:nvPr/>
        </p:nvSpPr>
        <p:spPr>
          <a:xfrm>
            <a:off x="8630029" y="4710933"/>
            <a:ext cx="239651" cy="215444"/>
          </a:xfrm>
          <a:prstGeom prst="rect">
            <a:avLst/>
          </a:prstGeom>
          <a:noFill/>
        </p:spPr>
        <p:txBody>
          <a:bodyPr wrap="square" rtlCol="0">
            <a:spAutoFit/>
          </a:bodyPr>
          <a:lstStyle/>
          <a:p>
            <a:pPr algn="r"/>
            <a:r>
              <a:rPr lang="en-US" sz="800" b="1" dirty="0" smtClean="0">
                <a:solidFill>
                  <a:schemeClr val="bg1"/>
                </a:solidFill>
              </a:rPr>
              <a:t>1</a:t>
            </a:r>
            <a:endParaRPr lang="en-US" sz="800" b="1" dirty="0">
              <a:solidFill>
                <a:schemeClr val="bg1"/>
              </a:solidFill>
            </a:endParaRPr>
          </a:p>
        </p:txBody>
      </p:sp>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1940" y="4707131"/>
            <a:ext cx="802495" cy="173736"/>
          </a:xfrm>
          <a:prstGeom prst="rect">
            <a:avLst/>
          </a:prstGeom>
        </p:spPr>
      </p:pic>
      <p:sp>
        <p:nvSpPr>
          <p:cNvPr id="22" name="TextBox 21"/>
          <p:cNvSpPr txBox="1"/>
          <p:nvPr/>
        </p:nvSpPr>
        <p:spPr>
          <a:xfrm>
            <a:off x="8622409" y="4718553"/>
            <a:ext cx="239651" cy="215444"/>
          </a:xfrm>
          <a:prstGeom prst="rect">
            <a:avLst/>
          </a:prstGeom>
          <a:noFill/>
        </p:spPr>
        <p:txBody>
          <a:bodyPr wrap="square" rtlCol="0">
            <a:spAutoFit/>
          </a:bodyPr>
          <a:lstStyle/>
          <a:p>
            <a:pPr algn="r"/>
            <a:r>
              <a:rPr lang="en-US" sz="800" b="1" dirty="0" smtClean="0"/>
              <a:t>5</a:t>
            </a:r>
            <a:endParaRPr lang="en-US" sz="800" b="1" dirty="0"/>
          </a:p>
        </p:txBody>
      </p:sp>
    </p:spTree>
    <p:extLst>
      <p:ext uri="{BB962C8B-B14F-4D97-AF65-F5344CB8AC3E}">
        <p14:creationId xmlns:p14="http://schemas.microsoft.com/office/powerpoint/2010/main" val="1539653057"/>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0"/>
          <p:cNvSpPr txBox="1">
            <a:spLocks/>
          </p:cNvSpPr>
          <p:nvPr/>
        </p:nvSpPr>
        <p:spPr>
          <a:xfrm>
            <a:off x="457200" y="191787"/>
            <a:ext cx="8229600" cy="139933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Wingdings" charset="2"/>
              <a:buNone/>
            </a:pPr>
            <a:r>
              <a:rPr lang="en-US" sz="4000" b="1" smtClean="0"/>
              <a:t>Carbohydrates</a:t>
            </a:r>
            <a:endParaRPr lang="en-US" sz="4000" b="1" dirty="0" smtClean="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20754"/>
          <a:stretch/>
        </p:blipFill>
        <p:spPr>
          <a:xfrm>
            <a:off x="0" y="1067518"/>
            <a:ext cx="9144000" cy="408202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9" name="TextBox 8"/>
          <p:cNvSpPr txBox="1"/>
          <p:nvPr/>
        </p:nvSpPr>
        <p:spPr>
          <a:xfrm>
            <a:off x="8630029" y="4710933"/>
            <a:ext cx="239651" cy="215444"/>
          </a:xfrm>
          <a:prstGeom prst="rect">
            <a:avLst/>
          </a:prstGeom>
          <a:noFill/>
        </p:spPr>
        <p:txBody>
          <a:bodyPr wrap="square" rtlCol="0">
            <a:spAutoFit/>
          </a:bodyPr>
          <a:lstStyle/>
          <a:p>
            <a:pPr algn="r"/>
            <a:r>
              <a:rPr lang="en-US" sz="800" b="1" dirty="0" smtClean="0">
                <a:solidFill>
                  <a:schemeClr val="bg1"/>
                </a:solidFill>
              </a:rPr>
              <a:t>6</a:t>
            </a:r>
            <a:endParaRPr lang="en-US" sz="800" b="1" dirty="0">
              <a:solidFill>
                <a:schemeClr val="bg1"/>
              </a:solidFill>
            </a:endParaRPr>
          </a:p>
        </p:txBody>
      </p:sp>
    </p:spTree>
    <p:extLst>
      <p:ext uri="{BB962C8B-B14F-4D97-AF65-F5344CB8AC3E}">
        <p14:creationId xmlns:p14="http://schemas.microsoft.com/office/powerpoint/2010/main" val="1603268084"/>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0"/>
          <p:cNvSpPr txBox="1">
            <a:spLocks/>
          </p:cNvSpPr>
          <p:nvPr/>
        </p:nvSpPr>
        <p:spPr>
          <a:xfrm>
            <a:off x="457200" y="191787"/>
            <a:ext cx="8229600" cy="139933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Wingdings" charset="2"/>
              <a:buNone/>
            </a:pPr>
            <a:r>
              <a:rPr lang="en-US" sz="4000" b="1" dirty="0" smtClean="0"/>
              <a:t>Fats</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1" b="20754"/>
          <a:stretch/>
        </p:blipFill>
        <p:spPr>
          <a:xfrm>
            <a:off x="0" y="1067518"/>
            <a:ext cx="9144000" cy="408202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9" name="TextBox 8"/>
          <p:cNvSpPr txBox="1"/>
          <p:nvPr/>
        </p:nvSpPr>
        <p:spPr>
          <a:xfrm>
            <a:off x="8630029" y="4710933"/>
            <a:ext cx="239651" cy="215444"/>
          </a:xfrm>
          <a:prstGeom prst="rect">
            <a:avLst/>
          </a:prstGeom>
          <a:noFill/>
        </p:spPr>
        <p:txBody>
          <a:bodyPr wrap="square" rtlCol="0">
            <a:spAutoFit/>
          </a:bodyPr>
          <a:lstStyle/>
          <a:p>
            <a:pPr algn="r"/>
            <a:r>
              <a:rPr lang="en-US" sz="800" b="1" dirty="0" smtClean="0">
                <a:solidFill>
                  <a:schemeClr val="bg1"/>
                </a:solidFill>
              </a:rPr>
              <a:t>7</a:t>
            </a:r>
            <a:endParaRPr lang="en-US" sz="800" b="1" dirty="0">
              <a:solidFill>
                <a:schemeClr val="bg1"/>
              </a:solidFill>
            </a:endParaRPr>
          </a:p>
        </p:txBody>
      </p:sp>
    </p:spTree>
    <p:extLst>
      <p:ext uri="{BB962C8B-B14F-4D97-AF65-F5344CB8AC3E}">
        <p14:creationId xmlns:p14="http://schemas.microsoft.com/office/powerpoint/2010/main" val="1185370608"/>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0"/>
          <p:cNvSpPr txBox="1">
            <a:spLocks/>
          </p:cNvSpPr>
          <p:nvPr/>
        </p:nvSpPr>
        <p:spPr>
          <a:xfrm>
            <a:off x="457200" y="191787"/>
            <a:ext cx="8229600" cy="139933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Wingdings" charset="2"/>
              <a:buNone/>
            </a:pPr>
            <a:r>
              <a:rPr lang="en-US" sz="4000" b="1" dirty="0" smtClean="0"/>
              <a:t>Proteins</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11923" b="8831"/>
          <a:stretch/>
        </p:blipFill>
        <p:spPr>
          <a:xfrm>
            <a:off x="0" y="1067518"/>
            <a:ext cx="9144000" cy="408202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9" name="TextBox 8"/>
          <p:cNvSpPr txBox="1"/>
          <p:nvPr/>
        </p:nvSpPr>
        <p:spPr>
          <a:xfrm>
            <a:off x="8630029" y="4710933"/>
            <a:ext cx="239651" cy="215444"/>
          </a:xfrm>
          <a:prstGeom prst="rect">
            <a:avLst/>
          </a:prstGeom>
          <a:noFill/>
        </p:spPr>
        <p:txBody>
          <a:bodyPr wrap="square" rtlCol="0">
            <a:spAutoFit/>
          </a:bodyPr>
          <a:lstStyle/>
          <a:p>
            <a:pPr algn="r"/>
            <a:r>
              <a:rPr lang="en-US" sz="800" b="1" dirty="0" smtClean="0">
                <a:solidFill>
                  <a:schemeClr val="bg1"/>
                </a:solidFill>
              </a:rPr>
              <a:t>8</a:t>
            </a:r>
            <a:endParaRPr lang="en-US" sz="800" b="1" dirty="0">
              <a:solidFill>
                <a:schemeClr val="bg1"/>
              </a:solidFill>
            </a:endParaRPr>
          </a:p>
        </p:txBody>
      </p:sp>
    </p:spTree>
    <p:extLst>
      <p:ext uri="{BB962C8B-B14F-4D97-AF65-F5344CB8AC3E}">
        <p14:creationId xmlns:p14="http://schemas.microsoft.com/office/powerpoint/2010/main" val="1771488775"/>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alphaModFix amt="26000"/>
            <a:extLst>
              <a:ext uri="{28A0092B-C50C-407E-A947-70E740481C1C}">
                <a14:useLocalDpi xmlns:a14="http://schemas.microsoft.com/office/drawing/2010/main" val="0"/>
              </a:ext>
            </a:extLst>
          </a:blip>
          <a:stretch>
            <a:fillRect/>
          </a:stretch>
        </p:blipFill>
        <p:spPr>
          <a:xfrm>
            <a:off x="0" y="0"/>
            <a:ext cx="9144000" cy="5151120"/>
          </a:xfrm>
          <a:prstGeom prst="rect">
            <a:avLst/>
          </a:prstGeom>
        </p:spPr>
      </p:pic>
      <p:sp>
        <p:nvSpPr>
          <p:cNvPr id="4" name="Title 2"/>
          <p:cNvSpPr txBox="1">
            <a:spLocks/>
          </p:cNvSpPr>
          <p:nvPr/>
        </p:nvSpPr>
        <p:spPr>
          <a:xfrm>
            <a:off x="1505527" y="1684616"/>
            <a:ext cx="6253018" cy="1774269"/>
          </a:xfrm>
          <a:prstGeom prst="rect">
            <a:avLst/>
          </a:prstGeom>
          <a:ln w="76200">
            <a:solidFill>
              <a:schemeClr val="bg1"/>
            </a:solidFill>
          </a:ln>
        </p:spPr>
        <p:txBody>
          <a:bodyPr anchor="ctr">
            <a:noAutofit/>
          </a:bodyPr>
          <a:lstStyle>
            <a:lvl1pPr algn="ctr" defTabSz="457200" rtl="0" eaLnBrk="1" latinLnBrk="0" hangingPunct="1">
              <a:spcBef>
                <a:spcPct val="0"/>
              </a:spcBef>
              <a:buNone/>
              <a:defRPr sz="4000" kern="1200">
                <a:solidFill>
                  <a:srgbClr val="FFFFFF"/>
                </a:solidFill>
                <a:latin typeface="+mj-lt"/>
                <a:ea typeface="+mj-ea"/>
                <a:cs typeface="+mj-cs"/>
              </a:defRPr>
            </a:lvl1pPr>
          </a:lstStyle>
          <a:p>
            <a:pPr>
              <a:lnSpc>
                <a:spcPct val="90000"/>
              </a:lnSpc>
            </a:pPr>
            <a:r>
              <a:rPr lang="en-US" sz="3200" b="1" dirty="0" smtClean="0"/>
              <a:t>HOW THE BODY INTERACTS WITH NUTRIENTS</a:t>
            </a:r>
            <a:endParaRPr lang="en-US" sz="3200" b="1"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93" y="4719029"/>
            <a:ext cx="793054" cy="173736"/>
          </a:xfrm>
          <a:prstGeom prst="rect">
            <a:avLst/>
          </a:prstGeom>
        </p:spPr>
      </p:pic>
      <p:sp>
        <p:nvSpPr>
          <p:cNvPr id="9" name="TextBox 8"/>
          <p:cNvSpPr txBox="1"/>
          <p:nvPr/>
        </p:nvSpPr>
        <p:spPr>
          <a:xfrm>
            <a:off x="8630029" y="4710933"/>
            <a:ext cx="239651" cy="215444"/>
          </a:xfrm>
          <a:prstGeom prst="rect">
            <a:avLst/>
          </a:prstGeom>
          <a:noFill/>
        </p:spPr>
        <p:txBody>
          <a:bodyPr wrap="square" rtlCol="0">
            <a:spAutoFit/>
          </a:bodyPr>
          <a:lstStyle/>
          <a:p>
            <a:pPr algn="r"/>
            <a:r>
              <a:rPr lang="en-US" sz="800" b="1" dirty="0" smtClean="0">
                <a:solidFill>
                  <a:schemeClr val="bg1"/>
                </a:solidFill>
              </a:rPr>
              <a:t>9</a:t>
            </a:r>
            <a:endParaRPr lang="en-US" sz="800" b="1" dirty="0">
              <a:solidFill>
                <a:schemeClr val="bg1"/>
              </a:solidFill>
            </a:endParaRPr>
          </a:p>
        </p:txBody>
      </p:sp>
    </p:spTree>
    <p:extLst>
      <p:ext uri="{BB962C8B-B14F-4D97-AF65-F5344CB8AC3E}">
        <p14:creationId xmlns:p14="http://schemas.microsoft.com/office/powerpoint/2010/main" val="222857710"/>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2016-WELCOA-PPT-Template">
  <a:themeElements>
    <a:clrScheme name="WELCOA 2016">
      <a:dk1>
        <a:srgbClr val="2B2B2B"/>
      </a:dk1>
      <a:lt1>
        <a:sysClr val="window" lastClr="FFFFFF"/>
      </a:lt1>
      <a:dk2>
        <a:srgbClr val="E1E4E5"/>
      </a:dk2>
      <a:lt2>
        <a:srgbClr val="9F9F9F"/>
      </a:lt2>
      <a:accent1>
        <a:srgbClr val="5B8790"/>
      </a:accent1>
      <a:accent2>
        <a:srgbClr val="9ABCC1"/>
      </a:accent2>
      <a:accent3>
        <a:srgbClr val="9CBFA1"/>
      </a:accent3>
      <a:accent4>
        <a:srgbClr val="BEDEC4"/>
      </a:accent4>
      <a:accent5>
        <a:srgbClr val="445654"/>
      </a:accent5>
      <a:accent6>
        <a:srgbClr val="847B64"/>
      </a:accent6>
      <a:hlink>
        <a:srgbClr val="CB7F53"/>
      </a:hlink>
      <a:folHlink>
        <a:srgbClr val="FFFFFF"/>
      </a:folHlink>
    </a:clrScheme>
    <a:fontScheme name="Austin">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Civic</Template>
  <TotalTime>8260</TotalTime>
  <Words>3245</Words>
  <Application>Microsoft Macintosh PowerPoint</Application>
  <PresentationFormat>On-screen Show (16:9)</PresentationFormat>
  <Paragraphs>188</Paragraphs>
  <Slides>23</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Calibri</vt:lpstr>
      <vt:lpstr>Century Gothic</vt:lpstr>
      <vt:lpstr>Lucida Grande</vt:lpstr>
      <vt:lpstr>Times</vt:lpstr>
      <vt:lpstr>Wingdings</vt:lpstr>
      <vt:lpstr>Arial</vt:lpstr>
      <vt:lpstr>2016-WELCOA-PPT-Template</vt:lpstr>
      <vt:lpstr>LOW STRESS EATING</vt:lpstr>
      <vt:lpstr>LET FOOD BE YOUR MEDICINE  - Hippocrates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Wellness Council of America</Company>
  <LinksUpToDate>false</LinksUpToDate>
  <SharedDoc>false</SharedDoc>
  <HyperlinkBase/>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Brittany Stohl</dc:creator>
  <cp:keywords/>
  <dc:description/>
  <cp:lastModifiedBy>Brittany Ruzicka</cp:lastModifiedBy>
  <cp:revision>198</cp:revision>
  <cp:lastPrinted>2016-10-05T15:07:52Z</cp:lastPrinted>
  <dcterms:created xsi:type="dcterms:W3CDTF">2016-01-07T15:15:22Z</dcterms:created>
  <dcterms:modified xsi:type="dcterms:W3CDTF">2017-02-14T17:43:38Z</dcterms:modified>
  <cp:category/>
</cp:coreProperties>
</file>